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9.xml" ContentType="application/vnd.openxmlformats-officedocument.presentationml.tags+xml"/>
  <Override PartName="/ppt/tags/tag100.xml" ContentType="application/vnd.openxmlformats-officedocument.presentationml.tags+xml"/>
  <Override PartName="/ppt/notesSlides/notesSlide1.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7" r:id="rId2"/>
    <p:sldId id="261" r:id="rId3"/>
    <p:sldId id="271" r:id="rId4"/>
    <p:sldId id="263" r:id="rId5"/>
    <p:sldId id="264" r:id="rId6"/>
    <p:sldId id="291" r:id="rId7"/>
    <p:sldId id="282" r:id="rId8"/>
    <p:sldId id="281" r:id="rId9"/>
    <p:sldId id="266" r:id="rId10"/>
    <p:sldId id="267" r:id="rId11"/>
    <p:sldId id="268" r:id="rId12"/>
    <p:sldId id="269" r:id="rId13"/>
    <p:sldId id="313" r:id="rId14"/>
    <p:sldId id="323" r:id="rId15"/>
    <p:sldId id="300" r:id="rId16"/>
    <p:sldId id="301" r:id="rId17"/>
    <p:sldId id="302" r:id="rId18"/>
    <p:sldId id="304" r:id="rId19"/>
    <p:sldId id="305" r:id="rId20"/>
    <p:sldId id="321" r:id="rId21"/>
    <p:sldId id="258"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83" d="100"/>
          <a:sy n="83" d="100"/>
        </p:scale>
        <p:origin x="76" y="252"/>
      </p:cViewPr>
      <p:guideLst>
        <p:guide orient="horz" pos="2159"/>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2021/6/4</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2021/6/4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21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10" Type="http://schemas.openxmlformats.org/officeDocument/2006/relationships/slideMaster" Target="../slideMasters/slideMaster1.xml"/><Relationship Id="rId4" Type="http://schemas.openxmlformats.org/officeDocument/2006/relationships/tags" Target="../tags/tag93.xml"/><Relationship Id="rId9" Type="http://schemas.openxmlformats.org/officeDocument/2006/relationships/tags" Target="../tags/tag98.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Master" Target="../slideMasters/slideMaster1.xml"/><Relationship Id="rId5" Type="http://schemas.openxmlformats.org/officeDocument/2006/relationships/tags" Target="../tags/tag3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slideMaster" Target="../slideMasters/slideMaster1.xml"/><Relationship Id="rId5" Type="http://schemas.openxmlformats.org/officeDocument/2006/relationships/tags" Target="../tags/tag52.xml"/><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1.xml"/><Relationship Id="rId5" Type="http://schemas.openxmlformats.org/officeDocument/2006/relationships/tags" Target="../tags/tag68.xml"/><Relationship Id="rId4" Type="http://schemas.openxmlformats.org/officeDocument/2006/relationships/tags" Target="../tags/tag67.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直角三角形 7"/>
          <p:cNvSpPr/>
          <p:nvPr>
            <p:custDataLst>
              <p:tags r:id="rId1"/>
            </p:custDataLst>
          </p:nvPr>
        </p:nvSpPr>
        <p:spPr>
          <a:xfrm flipH="1">
            <a:off x="10479312" y="4700915"/>
            <a:ext cx="1712687" cy="2163171"/>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p:custDataLst>
              <p:tags r:id="rId2"/>
            </p:custDataLst>
          </p:nvPr>
        </p:nvSpPr>
        <p:spPr>
          <a:xfrm rot="19281648">
            <a:off x="-1664285" y="-1974249"/>
            <a:ext cx="13694050" cy="8343459"/>
          </a:xfrm>
          <a:custGeom>
            <a:avLst/>
            <a:gdLst>
              <a:gd name="connsiteX0" fmla="*/ 5147783 w 13694050"/>
              <a:gd name="connsiteY0" fmla="*/ 0 h 8343459"/>
              <a:gd name="connsiteX1" fmla="*/ 13694050 w 13694050"/>
              <a:gd name="connsiteY1" fmla="*/ 6831974 h 8343459"/>
              <a:gd name="connsiteX2" fmla="*/ 12485753 w 13694050"/>
              <a:gd name="connsiteY2" fmla="*/ 8343459 h 8343459"/>
              <a:gd name="connsiteX3" fmla="*/ 4558702 w 13694050"/>
              <a:gd name="connsiteY3" fmla="*/ 8343459 h 8343459"/>
              <a:gd name="connsiteX4" fmla="*/ 0 w 13694050"/>
              <a:gd name="connsiteY4" fmla="*/ 4699185 h 8343459"/>
              <a:gd name="connsiteX5" fmla="*/ 545643 w 13694050"/>
              <a:gd name="connsiteY5" fmla="*/ 3754103 h 8343459"/>
              <a:gd name="connsiteX6" fmla="*/ 3546712 w 13694050"/>
              <a:gd name="connsiteY6" fmla="*/ 0 h 834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94050" h="8343459">
                <a:moveTo>
                  <a:pt x="5147783" y="0"/>
                </a:moveTo>
                <a:lnTo>
                  <a:pt x="13694050" y="6831974"/>
                </a:lnTo>
                <a:lnTo>
                  <a:pt x="12485753" y="8343459"/>
                </a:lnTo>
                <a:lnTo>
                  <a:pt x="4558702" y="8343459"/>
                </a:lnTo>
                <a:lnTo>
                  <a:pt x="0" y="4699185"/>
                </a:lnTo>
                <a:lnTo>
                  <a:pt x="545643" y="3754103"/>
                </a:lnTo>
                <a:lnTo>
                  <a:pt x="354671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p:cNvSpPr/>
          <p:nvPr>
            <p:custDataLst>
              <p:tags r:id="rId3"/>
            </p:custDataLst>
          </p:nvPr>
        </p:nvSpPr>
        <p:spPr>
          <a:xfrm rot="19800000">
            <a:off x="-1628269" y="-1213129"/>
            <a:ext cx="13999706" cy="6799053"/>
          </a:xfrm>
          <a:custGeom>
            <a:avLst/>
            <a:gdLst>
              <a:gd name="connsiteX0" fmla="*/ 5484496 w 13999706"/>
              <a:gd name="connsiteY0" fmla="*/ 0 h 6799053"/>
              <a:gd name="connsiteX1" fmla="*/ 13999706 w 13999706"/>
              <a:gd name="connsiteY1" fmla="*/ 4916259 h 6799053"/>
              <a:gd name="connsiteX2" fmla="*/ 12912675 w 13999706"/>
              <a:gd name="connsiteY2" fmla="*/ 6799053 h 6799053"/>
              <a:gd name="connsiteX3" fmla="*/ 3544802 w 13999706"/>
              <a:gd name="connsiteY3" fmla="*/ 6799053 h 6799053"/>
              <a:gd name="connsiteX4" fmla="*/ 0 w 13999706"/>
              <a:gd name="connsiteY4" fmla="*/ 4752460 h 6799053"/>
              <a:gd name="connsiteX5" fmla="*/ 2743834 w 13999706"/>
              <a:gd name="connsiteY5" fmla="*/ 0 h 679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99706" h="6799053">
                <a:moveTo>
                  <a:pt x="5484496" y="0"/>
                </a:moveTo>
                <a:lnTo>
                  <a:pt x="13999706" y="4916259"/>
                </a:lnTo>
                <a:lnTo>
                  <a:pt x="12912675" y="6799053"/>
                </a:lnTo>
                <a:lnTo>
                  <a:pt x="3544802" y="6799053"/>
                </a:lnTo>
                <a:lnTo>
                  <a:pt x="0" y="4752460"/>
                </a:lnTo>
                <a:lnTo>
                  <a:pt x="2743834" y="0"/>
                </a:lnTo>
                <a:close/>
              </a:path>
            </a:pathLst>
          </a:custGeom>
          <a:gradFill>
            <a:gsLst>
              <a:gs pos="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custDataLst>
              <p:tags r:id="rId4"/>
            </p:custDataLst>
          </p:nvPr>
        </p:nvSpPr>
        <p:spPr>
          <a:xfrm>
            <a:off x="-1" y="3780971"/>
            <a:ext cx="3077029" cy="3077029"/>
          </a:xfrm>
          <a:prstGeom prst="rtTriangle">
            <a:avLst/>
          </a:prstGeom>
          <a:gradFill>
            <a:gsLst>
              <a:gs pos="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custDataLst>
              <p:tags r:id="rId5"/>
            </p:custDataLst>
          </p:nvPr>
        </p:nvSpPr>
        <p:spPr>
          <a:xfrm flipH="1">
            <a:off x="10936173" y="5782922"/>
            <a:ext cx="1255823" cy="108116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custDataLst>
              <p:tags r:id="rId6"/>
            </p:custDataLst>
          </p:nvPr>
        </p:nvSpPr>
        <p:spPr>
          <a:xfrm>
            <a:off x="10781471" y="6050408"/>
            <a:ext cx="1254150" cy="815341"/>
          </a:xfrm>
          <a:prstGeom prst="triangle">
            <a:avLst>
              <a:gd name="adj" fmla="val 639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7"/>
            </p:custDataLst>
          </p:nvPr>
        </p:nvSpPr>
        <p:spPr>
          <a:xfrm>
            <a:off x="669926" y="1931813"/>
            <a:ext cx="6850374" cy="1267436"/>
          </a:xfrm>
        </p:spPr>
        <p:txBody>
          <a:bodyPr lIns="90000" tIns="46800" rIns="90000" bIns="46800" anchor="b">
            <a:normAutofit/>
          </a:bodyPr>
          <a:lstStyle>
            <a:lvl1pPr algn="l">
              <a:defRPr sz="5400" baseline="0">
                <a:solidFill>
                  <a:schemeClr val="bg1"/>
                </a:solidFill>
                <a:ea typeface="汉仪旗黑-85S" panose="00020600040101010101" pitchFamily="18" charset="-122"/>
              </a:defRPr>
            </a:lvl1pPr>
          </a:lstStyle>
          <a:p>
            <a:r>
              <a:rPr lang="zh-CN" altLang="en-US" dirty="0"/>
              <a:t>单击此处编辑标题</a:t>
            </a:r>
          </a:p>
        </p:txBody>
      </p:sp>
      <p:sp>
        <p:nvSpPr>
          <p:cNvPr id="3" name="副标题 2"/>
          <p:cNvSpPr>
            <a:spLocks noGrp="1"/>
          </p:cNvSpPr>
          <p:nvPr>
            <p:ph type="subTitle" idx="1"/>
            <p:custDataLst>
              <p:tags r:id="rId8"/>
            </p:custDataLst>
          </p:nvPr>
        </p:nvSpPr>
        <p:spPr>
          <a:xfrm>
            <a:off x="669926" y="3291323"/>
            <a:ext cx="6850374" cy="452945"/>
          </a:xfrm>
        </p:spPr>
        <p:txBody>
          <a:bodyPr lIns="90000" tIns="46800" rIns="90000" bIns="46800">
            <a:normAutofit/>
          </a:bodyPr>
          <a:lstStyle>
            <a:lvl1pPr marL="0" marR="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单击此处编辑母版副标题样式</a:t>
            </a:r>
            <a:endParaRPr lang="en-US" altLang="zh-CN" dirty="0"/>
          </a:p>
        </p:txBody>
      </p:sp>
      <p:sp>
        <p:nvSpPr>
          <p:cNvPr id="4" name="日期占位符 3"/>
          <p:cNvSpPr>
            <a:spLocks noGrp="1"/>
          </p:cNvSpPr>
          <p:nvPr>
            <p:ph type="dt" sz="half" idx="10"/>
            <p:custDataLst>
              <p:tags r:id="rId9"/>
            </p:custDataLst>
          </p:nvPr>
        </p:nvSpPr>
        <p:spPr/>
        <p:txBody>
          <a:bodyPr/>
          <a:lstStyle/>
          <a:p>
            <a:fld id="{D11EF7B6-1201-4590-B71D-4DA4D03BFEB1}" type="datetime1">
              <a:rPr lang="zh-CN" altLang="en-US" smtClean="0"/>
              <a:t>2021/6/4</a:t>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7BEBB1FC-EE79-4B9E-A5EF-6F115677A4EA}" type="slidenum">
              <a:rPr lang="zh-CN" altLang="en-US" smtClean="0"/>
              <a:t>‹#›</a:t>
            </a:fld>
            <a:endParaRPr lang="zh-CN" altLang="en-US"/>
          </a:p>
        </p:txBody>
      </p:sp>
      <p:sp>
        <p:nvSpPr>
          <p:cNvPr id="15" name="文本占位符 14"/>
          <p:cNvSpPr>
            <a:spLocks noGrp="1"/>
          </p:cNvSpPr>
          <p:nvPr>
            <p:ph type="body" sz="quarter" idx="13" hasCustomPrompt="1"/>
            <p:custDataLst>
              <p:tags r:id="rId12"/>
            </p:custDataLst>
          </p:nvPr>
        </p:nvSpPr>
        <p:spPr>
          <a:xfrm>
            <a:off x="669926" y="4700915"/>
            <a:ext cx="2091203" cy="365125"/>
          </a:xfrm>
        </p:spPr>
        <p:txBody>
          <a:bodyPr lIns="90000" rIns="90000" anchor="ctr">
            <a:normAutofit/>
          </a:bodyPr>
          <a:lstStyle>
            <a:lvl1pPr marL="0" indent="0">
              <a:buNone/>
              <a:defRPr sz="1800">
                <a:solidFill>
                  <a:schemeClr val="bg1"/>
                </a:solidFill>
              </a:defRPr>
            </a:lvl1pPr>
          </a:lstStyle>
          <a:p>
            <a:pPr lvl="0"/>
            <a:r>
              <a:rPr lang="zh-CN" altLang="en-US" dirty="0"/>
              <a:t>单击编辑文本</a:t>
            </a:r>
          </a:p>
        </p:txBody>
      </p:sp>
      <p:sp>
        <p:nvSpPr>
          <p:cNvPr id="17" name="文本占位符 16"/>
          <p:cNvSpPr>
            <a:spLocks noGrp="1"/>
          </p:cNvSpPr>
          <p:nvPr>
            <p:ph type="body" sz="quarter" idx="14" hasCustomPrompt="1"/>
            <p:custDataLst>
              <p:tags r:id="rId13"/>
            </p:custDataLst>
          </p:nvPr>
        </p:nvSpPr>
        <p:spPr>
          <a:xfrm>
            <a:off x="669926" y="5133364"/>
            <a:ext cx="2091203" cy="365125"/>
          </a:xfrm>
        </p:spPr>
        <p:txBody>
          <a:bodyPr lIns="90000" rIns="90000" anchor="ctr">
            <a:normAutofit/>
          </a:bodyPr>
          <a:lstStyle>
            <a:lvl1pPr marL="0" indent="0">
              <a:buNone/>
              <a:defRPr sz="1800">
                <a:solidFill>
                  <a:schemeClr val="bg1"/>
                </a:solidFill>
              </a:defRPr>
            </a:lvl1pPr>
          </a:lstStyle>
          <a:p>
            <a:pPr lvl="0"/>
            <a:r>
              <a:rPr lang="zh-CN" altLang="en-US" dirty="0"/>
              <a:t>单击编辑文本</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直角三角形 5"/>
          <p:cNvSpPr/>
          <p:nvPr>
            <p:custDataLst>
              <p:tags r:id="rId1"/>
            </p:custDataLst>
          </p:nvPr>
        </p:nvSpPr>
        <p:spPr>
          <a:xfrm rot="10800000" flipH="1">
            <a:off x="0" y="0"/>
            <a:ext cx="976253" cy="123303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custDataLst>
              <p:tags r:id="rId2"/>
            </p:custDataLst>
          </p:nvPr>
        </p:nvSpPr>
        <p:spPr>
          <a:xfrm rot="10800000">
            <a:off x="109779" y="-5402"/>
            <a:ext cx="1361288" cy="884994"/>
          </a:xfrm>
          <a:prstGeom prst="triangle">
            <a:avLst>
              <a:gd name="adj" fmla="val 639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2021/6/4</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a:solidFill>
                  <a:schemeClr val="tx1">
                    <a:lumMod val="85000"/>
                    <a:lumOff val="15000"/>
                  </a:schemeClr>
                </a:solidFill>
                <a:latin typeface="微软雅黑" panose="020B0503020204020204" charset="-122"/>
                <a:ea typeface="微软雅黑" panose="020B0503020204020204" charset="-122"/>
              </a:defRPr>
            </a:lvl1pPr>
            <a:lvl2pPr>
              <a:defRPr>
                <a:solidFill>
                  <a:schemeClr val="tx1">
                    <a:lumMod val="85000"/>
                    <a:lumOff val="15000"/>
                  </a:schemeClr>
                </a:solidFill>
                <a:latin typeface="微软雅黑" panose="020B0503020204020204" charset="-122"/>
                <a:ea typeface="微软雅黑" panose="020B0503020204020204" charset="-122"/>
              </a:defRPr>
            </a:lvl2pPr>
            <a:lvl3pPr>
              <a:defRPr>
                <a:solidFill>
                  <a:schemeClr val="tx1">
                    <a:lumMod val="85000"/>
                    <a:lumOff val="15000"/>
                  </a:schemeClr>
                </a:solidFill>
                <a:latin typeface="微软雅黑" panose="020B0503020204020204" charset="-122"/>
                <a:ea typeface="微软雅黑" panose="020B0503020204020204" charset="-122"/>
              </a:defRPr>
            </a:lvl3pPr>
            <a:lvl4pPr>
              <a:defRPr>
                <a:solidFill>
                  <a:schemeClr val="tx1">
                    <a:lumMod val="85000"/>
                    <a:lumOff val="15000"/>
                  </a:schemeClr>
                </a:solidFill>
                <a:latin typeface="微软雅黑" panose="020B0503020204020204" charset="-122"/>
                <a:ea typeface="微软雅黑" panose="020B0503020204020204" charset="-122"/>
              </a:defRPr>
            </a:lvl4pPr>
            <a:lvl5pPr>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5" name="任意多边形: 形状 4"/>
          <p:cNvSpPr/>
          <p:nvPr>
            <p:custDataLst>
              <p:tags r:id="rId1"/>
            </p:custDataLst>
          </p:nvPr>
        </p:nvSpPr>
        <p:spPr>
          <a:xfrm rot="12310616">
            <a:off x="229140" y="-2558899"/>
            <a:ext cx="11568244" cy="6788151"/>
          </a:xfrm>
          <a:custGeom>
            <a:avLst/>
            <a:gdLst>
              <a:gd name="connsiteX0" fmla="*/ 11568244 w 11568244"/>
              <a:gd name="connsiteY0" fmla="*/ 1601492 h 6788151"/>
              <a:gd name="connsiteX1" fmla="*/ 534503 w 11568244"/>
              <a:gd name="connsiteY1" fmla="*/ 6788151 h 6788151"/>
              <a:gd name="connsiteX2" fmla="*/ 0 w 11568244"/>
              <a:gd name="connsiteY2" fmla="*/ 5651086 h 6788151"/>
              <a:gd name="connsiteX3" fmla="*/ 1 w 11568244"/>
              <a:gd name="connsiteY3" fmla="*/ 0 h 6788151"/>
              <a:gd name="connsiteX4" fmla="*/ 10815426 w 11568244"/>
              <a:gd name="connsiteY4" fmla="*/ 0 h 6788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8244" h="6788151">
                <a:moveTo>
                  <a:pt x="11568244" y="1601492"/>
                </a:moveTo>
                <a:lnTo>
                  <a:pt x="534503" y="6788151"/>
                </a:lnTo>
                <a:lnTo>
                  <a:pt x="0" y="5651086"/>
                </a:lnTo>
                <a:lnTo>
                  <a:pt x="1" y="0"/>
                </a:lnTo>
                <a:lnTo>
                  <a:pt x="108154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5"/>
          <p:cNvSpPr/>
          <p:nvPr>
            <p:custDataLst>
              <p:tags r:id="rId2"/>
            </p:custDataLst>
          </p:nvPr>
        </p:nvSpPr>
        <p:spPr>
          <a:xfrm rot="12600000">
            <a:off x="650345" y="-2978723"/>
            <a:ext cx="11018904" cy="6689183"/>
          </a:xfrm>
          <a:custGeom>
            <a:avLst/>
            <a:gdLst>
              <a:gd name="connsiteX0" fmla="*/ 11018904 w 11018904"/>
              <a:gd name="connsiteY0" fmla="*/ 593183 h 6689183"/>
              <a:gd name="connsiteX1" fmla="*/ 460322 w 11018904"/>
              <a:gd name="connsiteY1" fmla="*/ 6689183 h 6689183"/>
              <a:gd name="connsiteX2" fmla="*/ 0 w 11018904"/>
              <a:gd name="connsiteY2" fmla="*/ 5891882 h 6689183"/>
              <a:gd name="connsiteX3" fmla="*/ 0 w 11018904"/>
              <a:gd name="connsiteY3" fmla="*/ 0 h 6689183"/>
              <a:gd name="connsiteX4" fmla="*/ 10676429 w 11018904"/>
              <a:gd name="connsiteY4" fmla="*/ 0 h 668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8904" h="6689183">
                <a:moveTo>
                  <a:pt x="11018904" y="593183"/>
                </a:moveTo>
                <a:lnTo>
                  <a:pt x="460322" y="6689183"/>
                </a:lnTo>
                <a:lnTo>
                  <a:pt x="0" y="5891882"/>
                </a:lnTo>
                <a:lnTo>
                  <a:pt x="0" y="0"/>
                </a:lnTo>
                <a:lnTo>
                  <a:pt x="10676429" y="0"/>
                </a:lnTo>
                <a:close/>
              </a:path>
            </a:pathLst>
          </a:cu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custDataLst>
              <p:tags r:id="rId3"/>
            </p:custDataLst>
          </p:nvPr>
        </p:nvSpPr>
        <p:spPr>
          <a:xfrm>
            <a:off x="0" y="5268686"/>
            <a:ext cx="1514475" cy="160314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custDataLst>
              <p:tags r:id="rId4"/>
            </p:custDataLst>
          </p:nvPr>
        </p:nvSpPr>
        <p:spPr>
          <a:xfrm>
            <a:off x="0" y="5834743"/>
            <a:ext cx="1404938" cy="103709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custDataLst>
              <p:tags r:id="rId5"/>
            </p:custDataLst>
          </p:nvPr>
        </p:nvSpPr>
        <p:spPr>
          <a:xfrm flipH="1">
            <a:off x="109535" y="5876925"/>
            <a:ext cx="1235675" cy="981075"/>
          </a:xfrm>
          <a:prstGeom prst="triangle">
            <a:avLst>
              <a:gd name="adj" fmla="val 5117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
          <p:cNvSpPr>
            <a:spLocks noGrp="1"/>
          </p:cNvSpPr>
          <p:nvPr>
            <p:ph type="ctrTitle" hasCustomPrompt="1"/>
            <p:custDataLst>
              <p:tags r:id="rId6"/>
            </p:custDataLst>
          </p:nvPr>
        </p:nvSpPr>
        <p:spPr>
          <a:xfrm>
            <a:off x="4989089" y="1944303"/>
            <a:ext cx="5752706" cy="1703672"/>
          </a:xfrm>
        </p:spPr>
        <p:txBody>
          <a:bodyPr lIns="90000" tIns="46800" rIns="90000" bIns="46800" anchor="b" anchorCtr="0">
            <a:normAutofit/>
          </a:bodyPr>
          <a:lstStyle>
            <a:lvl1pPr marL="0" indent="0" algn="ctr">
              <a:lnSpc>
                <a:spcPct val="90000"/>
              </a:lnSpc>
              <a:buFont typeface="Arial" panose="020B0604020202020204" pitchFamily="34" charset="0"/>
              <a:buNone/>
              <a:defRPr sz="8800" b="1" baseline="0">
                <a:solidFill>
                  <a:schemeClr val="bg1"/>
                </a:solidFill>
                <a:ea typeface="汉仪旗黑-85S" panose="00020600040101010101" pitchFamily="18" charset="-122"/>
              </a:defRPr>
            </a:lvl1pPr>
          </a:lstStyle>
          <a:p>
            <a:r>
              <a:rPr lang="zh-CN" altLang="en-US" dirty="0"/>
              <a:t>编辑标题</a:t>
            </a:r>
          </a:p>
        </p:txBody>
      </p:sp>
      <p:sp>
        <p:nvSpPr>
          <p:cNvPr id="2" name="日期占位符 1"/>
          <p:cNvSpPr>
            <a:spLocks noGrp="1"/>
          </p:cNvSpPr>
          <p:nvPr>
            <p:ph type="dt" sz="half" idx="19"/>
            <p:custDataLst>
              <p:tags r:id="rId7"/>
            </p:custDataLst>
          </p:nvPr>
        </p:nvSpPr>
        <p:spPr/>
        <p:txBody>
          <a:bodyPr/>
          <a:lstStyle/>
          <a:p>
            <a:fld id="{760FBDFE-C587-4B4C-A407-44438C67B59E}" type="datetimeFigureOut">
              <a:rPr lang="zh-CN" altLang="en-US" smtClean="0"/>
              <a:t>2021/6/4</a:t>
            </a:fld>
            <a:endParaRPr lang="zh-CN" altLang="en-US"/>
          </a:p>
        </p:txBody>
      </p:sp>
      <p:sp>
        <p:nvSpPr>
          <p:cNvPr id="3" name="页脚占位符 2"/>
          <p:cNvSpPr>
            <a:spLocks noGrp="1"/>
          </p:cNvSpPr>
          <p:nvPr>
            <p:ph type="ftr" sz="quarter" idx="20"/>
            <p:custDataLst>
              <p:tags r:id="rId8"/>
            </p:custDataLst>
          </p:nvPr>
        </p:nvSpPr>
        <p:spPr/>
        <p:txBody>
          <a:bodyPr/>
          <a:lstStyle/>
          <a:p>
            <a:endParaRPr lang="zh-CN" altLang="en-US" dirty="0"/>
          </a:p>
        </p:txBody>
      </p:sp>
      <p:sp>
        <p:nvSpPr>
          <p:cNvPr id="4" name="灯片编号占位符 3"/>
          <p:cNvSpPr>
            <a:spLocks noGrp="1"/>
          </p:cNvSpPr>
          <p:nvPr>
            <p:ph type="sldNum" sz="quarter" idx="21"/>
            <p:custDataLst>
              <p:tags r:id="rId9"/>
            </p:custDataLst>
          </p:nvPr>
        </p:nvSpPr>
        <p:spPr/>
        <p:txBody>
          <a:body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直角三角形 6"/>
          <p:cNvSpPr/>
          <p:nvPr>
            <p:custDataLst>
              <p:tags r:id="rId1"/>
            </p:custDataLst>
          </p:nvPr>
        </p:nvSpPr>
        <p:spPr>
          <a:xfrm rot="10800000" flipH="1">
            <a:off x="0" y="0"/>
            <a:ext cx="976253" cy="123303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custDataLst>
              <p:tags r:id="rId2"/>
            </p:custDataLst>
          </p:nvPr>
        </p:nvSpPr>
        <p:spPr>
          <a:xfrm rot="10800000">
            <a:off x="109779" y="-5402"/>
            <a:ext cx="1361288" cy="884994"/>
          </a:xfrm>
          <a:prstGeom prst="triangle">
            <a:avLst>
              <a:gd name="adj" fmla="val 639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custDataLst>
              <p:tags r:id="rId3"/>
            </p:custDataLst>
          </p:nvPr>
        </p:nvSpPr>
        <p:spPr>
          <a:xfrm flipH="1">
            <a:off x="10479312" y="4700915"/>
            <a:ext cx="1712687" cy="2163171"/>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custDataLst>
              <p:tags r:id="rId4"/>
            </p:custDataLst>
          </p:nvPr>
        </p:nvSpPr>
        <p:spPr>
          <a:xfrm flipH="1">
            <a:off x="10936173" y="5782922"/>
            <a:ext cx="1255823" cy="108116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custDataLst>
              <p:tags r:id="rId5"/>
            </p:custDataLst>
          </p:nvPr>
        </p:nvSpPr>
        <p:spPr>
          <a:xfrm>
            <a:off x="10781471" y="6050408"/>
            <a:ext cx="1254150" cy="815341"/>
          </a:xfrm>
          <a:prstGeom prst="triangle">
            <a:avLst>
              <a:gd name="adj" fmla="val 639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6"/>
            </p:custDataLst>
          </p:nvPr>
        </p:nvSpPr>
        <p:spPr>
          <a:xfrm>
            <a:off x="669882" y="443234"/>
            <a:ext cx="10852237" cy="441964"/>
          </a:xfrm>
        </p:spPr>
        <p:txBody>
          <a:bodyPr vert="horz" lIns="90000" tIns="46800" rIns="90000" bIns="468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7"/>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t>2021/6/4</a:t>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任意多边形: 形状 6"/>
          <p:cNvSpPr/>
          <p:nvPr>
            <p:custDataLst>
              <p:tags r:id="rId1"/>
            </p:custDataLst>
          </p:nvPr>
        </p:nvSpPr>
        <p:spPr>
          <a:xfrm rot="3193905">
            <a:off x="-849480" y="-1335768"/>
            <a:ext cx="8794407" cy="8348012"/>
          </a:xfrm>
          <a:custGeom>
            <a:avLst/>
            <a:gdLst>
              <a:gd name="connsiteX0" fmla="*/ 0 w 8794407"/>
              <a:gd name="connsiteY0" fmla="*/ 5317045 h 8348012"/>
              <a:gd name="connsiteX1" fmla="*/ 3973065 w 8794407"/>
              <a:gd name="connsiteY1" fmla="*/ 0 h 8348012"/>
              <a:gd name="connsiteX2" fmla="*/ 8794407 w 8794407"/>
              <a:gd name="connsiteY2" fmla="*/ 0 h 8348012"/>
              <a:gd name="connsiteX3" fmla="*/ 8794407 w 8794407"/>
              <a:gd name="connsiteY3" fmla="*/ 5004846 h 8348012"/>
              <a:gd name="connsiteX4" fmla="*/ 6296287 w 8794407"/>
              <a:gd name="connsiteY4" fmla="*/ 8348012 h 8348012"/>
              <a:gd name="connsiteX5" fmla="*/ 4056262 w 8794407"/>
              <a:gd name="connsiteY5" fmla="*/ 8348012 h 834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407" h="8348012">
                <a:moveTo>
                  <a:pt x="0" y="5317045"/>
                </a:moveTo>
                <a:lnTo>
                  <a:pt x="3973065" y="0"/>
                </a:lnTo>
                <a:lnTo>
                  <a:pt x="8794407" y="0"/>
                </a:lnTo>
                <a:lnTo>
                  <a:pt x="8794407" y="5004846"/>
                </a:lnTo>
                <a:lnTo>
                  <a:pt x="6296287" y="8348012"/>
                </a:lnTo>
                <a:lnTo>
                  <a:pt x="4056262" y="834801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形状 7"/>
          <p:cNvSpPr/>
          <p:nvPr>
            <p:custDataLst>
              <p:tags r:id="rId2"/>
            </p:custDataLst>
          </p:nvPr>
        </p:nvSpPr>
        <p:spPr>
          <a:xfrm rot="2700000">
            <a:off x="-1121505" y="-825433"/>
            <a:ext cx="8667676" cy="7484146"/>
          </a:xfrm>
          <a:custGeom>
            <a:avLst/>
            <a:gdLst>
              <a:gd name="connsiteX0" fmla="*/ 0 w 8667676"/>
              <a:gd name="connsiteY0" fmla="*/ 3951161 h 7484146"/>
              <a:gd name="connsiteX1" fmla="*/ 3951160 w 8667676"/>
              <a:gd name="connsiteY1" fmla="*/ 0 h 7484146"/>
              <a:gd name="connsiteX2" fmla="*/ 8667676 w 8667676"/>
              <a:gd name="connsiteY2" fmla="*/ 1 h 7484146"/>
              <a:gd name="connsiteX3" fmla="*/ 8667676 w 8667676"/>
              <a:gd name="connsiteY3" fmla="*/ 4982160 h 7484146"/>
              <a:gd name="connsiteX4" fmla="*/ 6165691 w 8667676"/>
              <a:gd name="connsiteY4" fmla="*/ 7484146 h 7484146"/>
              <a:gd name="connsiteX5" fmla="*/ 3532986 w 8667676"/>
              <a:gd name="connsiteY5" fmla="*/ 7484146 h 748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676" h="7484146">
                <a:moveTo>
                  <a:pt x="0" y="3951161"/>
                </a:moveTo>
                <a:lnTo>
                  <a:pt x="3951160" y="0"/>
                </a:lnTo>
                <a:lnTo>
                  <a:pt x="8667676" y="1"/>
                </a:lnTo>
                <a:lnTo>
                  <a:pt x="8667676" y="4982160"/>
                </a:lnTo>
                <a:lnTo>
                  <a:pt x="6165691" y="7484146"/>
                </a:lnTo>
                <a:lnTo>
                  <a:pt x="3532986" y="7484146"/>
                </a:lnTo>
                <a:close/>
              </a:path>
            </a:pathLst>
          </a:custGeom>
          <a:gradFill>
            <a:gsLst>
              <a:gs pos="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custDataLst>
              <p:tags r:id="rId3"/>
            </p:custDataLst>
          </p:nvPr>
        </p:nvGrpSpPr>
        <p:grpSpPr>
          <a:xfrm>
            <a:off x="10720930" y="5638800"/>
            <a:ext cx="1471067" cy="1233035"/>
            <a:chOff x="10096500" y="5115408"/>
            <a:chExt cx="2095498" cy="1756427"/>
          </a:xfrm>
          <a:solidFill>
            <a:schemeClr val="accent3"/>
          </a:solidFill>
        </p:grpSpPr>
        <p:sp>
          <p:nvSpPr>
            <p:cNvPr id="10" name="直角三角形 9"/>
            <p:cNvSpPr/>
            <p:nvPr>
              <p:custDataLst>
                <p:tags r:id="rId9"/>
              </p:custDataLst>
            </p:nvPr>
          </p:nvSpPr>
          <p:spPr>
            <a:xfrm flipH="1">
              <a:off x="10801350" y="5115408"/>
              <a:ext cx="1390648" cy="175642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custDataLst>
                <p:tags r:id="rId10"/>
              </p:custDataLst>
            </p:nvPr>
          </p:nvSpPr>
          <p:spPr>
            <a:xfrm>
              <a:off x="10096500" y="5597349"/>
              <a:ext cx="1939121" cy="1260651"/>
            </a:xfrm>
            <a:prstGeom prst="triangle">
              <a:avLst>
                <a:gd name="adj" fmla="val 639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标题 1"/>
          <p:cNvSpPr>
            <a:spLocks noGrp="1"/>
          </p:cNvSpPr>
          <p:nvPr>
            <p:ph type="title"/>
            <p:custDataLst>
              <p:tags r:id="rId4"/>
            </p:custDataLst>
          </p:nvPr>
        </p:nvSpPr>
        <p:spPr>
          <a:xfrm>
            <a:off x="1751129" y="2770958"/>
            <a:ext cx="5420301" cy="732508"/>
          </a:xfrm>
        </p:spPr>
        <p:txBody>
          <a:bodyPr anchor="b">
            <a:normAutofit/>
          </a:bodyPr>
          <a:lstStyle>
            <a:lvl1pPr algn="l">
              <a:lnSpc>
                <a:spcPct val="90000"/>
              </a:lnSpc>
              <a:defRPr sz="3200" b="1" baseline="0">
                <a:solidFill>
                  <a:schemeClr val="bg1"/>
                </a:solidFill>
                <a:ea typeface="汉仪旗黑-85S" panose="00020600040101010101" pitchFamily="18" charset="-122"/>
              </a:defRPr>
            </a:lvl1pPr>
          </a:lstStyle>
          <a:p>
            <a:r>
              <a:rPr lang="zh-CN" altLang="en-US" dirty="0"/>
              <a:t>单击此处编辑母版标题样式</a:t>
            </a:r>
          </a:p>
        </p:txBody>
      </p:sp>
      <p:sp>
        <p:nvSpPr>
          <p:cNvPr id="21" name="文本占位符 2"/>
          <p:cNvSpPr>
            <a:spLocks noGrp="1"/>
          </p:cNvSpPr>
          <p:nvPr>
            <p:ph type="body" idx="1"/>
            <p:custDataLst>
              <p:tags r:id="rId5"/>
            </p:custDataLst>
          </p:nvPr>
        </p:nvSpPr>
        <p:spPr>
          <a:xfrm>
            <a:off x="1751129" y="3554266"/>
            <a:ext cx="5420301" cy="1015623"/>
          </a:xfrm>
          <a:prstGeom prst="rect">
            <a:avLst/>
          </a:prstGeom>
        </p:spPr>
        <p:txBody>
          <a:bodyPr anchor="t">
            <a:normAutofit/>
          </a:bodyPr>
          <a:lstStyle>
            <a:lvl1pPr marL="0" indent="0" algn="l">
              <a:lnSpc>
                <a:spcPct val="90000"/>
              </a:lnSpc>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en-US" altLang="zh-CN" dirty="0"/>
          </a:p>
        </p:txBody>
      </p:sp>
      <p:sp>
        <p:nvSpPr>
          <p:cNvPr id="2" name="日期占位符 1"/>
          <p:cNvSpPr>
            <a:spLocks noGrp="1"/>
          </p:cNvSpPr>
          <p:nvPr>
            <p:ph type="dt" sz="half" idx="10"/>
            <p:custDataLst>
              <p:tags r:id="rId6"/>
            </p:custDataLst>
          </p:nvPr>
        </p:nvSpPr>
        <p:spPr/>
        <p:txBody>
          <a:bodyPr/>
          <a:lstStyle/>
          <a:p>
            <a:fld id="{8CCB3C24-AA9E-4071-9486-C1CC71CD2D73}" type="datetime1">
              <a:rPr lang="zh-CN" altLang="en-US" smtClean="0"/>
              <a:t>2021/6/4</a:t>
            </a:fld>
            <a:endParaRPr lang="zh-CN" altLang="en-US"/>
          </a:p>
        </p:txBody>
      </p:sp>
      <p:sp>
        <p:nvSpPr>
          <p:cNvPr id="3" name="页脚占位符 2"/>
          <p:cNvSpPr>
            <a:spLocks noGrp="1"/>
          </p:cNvSpPr>
          <p:nvPr>
            <p:ph type="ftr" sz="quarter" idx="11"/>
            <p:custDataLst>
              <p:tags r:id="rId7"/>
            </p:custDataLst>
          </p:nvPr>
        </p:nvSpPr>
        <p:spPr/>
        <p:txBody>
          <a:bodyPr/>
          <a:lstStyle>
            <a:lvl1pPr>
              <a:defRPr/>
            </a:lvl1pPr>
          </a:lstStyle>
          <a:p>
            <a:endParaRPr lang="zh-CN" altLang="en-US" dirty="0"/>
          </a:p>
        </p:txBody>
      </p:sp>
      <p:sp>
        <p:nvSpPr>
          <p:cNvPr id="4" name="灯片编号占位符 3"/>
          <p:cNvSpPr>
            <a:spLocks noGrp="1"/>
          </p:cNvSpPr>
          <p:nvPr>
            <p:ph type="sldNum" sz="quarter" idx="12"/>
            <p:custDataLst>
              <p:tags r:id="rId8"/>
            </p:custDataLst>
          </p:nvPr>
        </p:nvSpPr>
        <p:spPr/>
        <p:txBody>
          <a:bodyPr/>
          <a:lstStyle/>
          <a:p>
            <a:fld id="{5DD3DB80-B894-403A-B48E-6FDC1A72010E}"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直角三角形 7"/>
          <p:cNvSpPr/>
          <p:nvPr>
            <p:custDataLst>
              <p:tags r:id="rId1"/>
            </p:custDataLst>
          </p:nvPr>
        </p:nvSpPr>
        <p:spPr>
          <a:xfrm rot="10800000" flipH="1">
            <a:off x="0" y="0"/>
            <a:ext cx="976253" cy="123303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custDataLst>
              <p:tags r:id="rId2"/>
            </p:custDataLst>
          </p:nvPr>
        </p:nvSpPr>
        <p:spPr>
          <a:xfrm rot="10800000">
            <a:off x="109779" y="-5402"/>
            <a:ext cx="1361288" cy="884994"/>
          </a:xfrm>
          <a:prstGeom prst="triangle">
            <a:avLst>
              <a:gd name="adj" fmla="val 639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3"/>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4"/>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5"/>
            </p:custDataLst>
          </p:nvPr>
        </p:nvSpPr>
        <p:spPr>
          <a:xfrm>
            <a:off x="6238877" y="952508"/>
            <a:ext cx="5283242" cy="5388907"/>
          </a:xfrm>
        </p:spPr>
        <p:txBody>
          <a:bodyPr>
            <a:noAutofit/>
          </a:bodyPr>
          <a:lstStyle>
            <a:lvl1pPr>
              <a:defRPr sz="1600">
                <a:solidFill>
                  <a:schemeClr val="tx1">
                    <a:lumMod val="85000"/>
                    <a:lumOff val="15000"/>
                  </a:schemeClr>
                </a:solidFill>
                <a:latin typeface="微软雅黑" panose="020B0503020204020204" charset="-122"/>
                <a:ea typeface="微软雅黑" panose="020B0503020204020204" charset="-122"/>
              </a:defRPr>
            </a:lvl1pPr>
            <a:lvl2pPr>
              <a:defRPr sz="1600">
                <a:solidFill>
                  <a:schemeClr val="tx1">
                    <a:lumMod val="85000"/>
                    <a:lumOff val="15000"/>
                  </a:schemeClr>
                </a:solidFill>
                <a:latin typeface="微软雅黑" panose="020B0503020204020204" charset="-122"/>
                <a:ea typeface="微软雅黑" panose="020B0503020204020204" charset="-122"/>
              </a:defRPr>
            </a:lvl2pPr>
            <a:lvl3pPr>
              <a:defRPr sz="1600">
                <a:solidFill>
                  <a:schemeClr val="tx1">
                    <a:lumMod val="85000"/>
                    <a:lumOff val="15000"/>
                  </a:schemeClr>
                </a:solidFill>
                <a:latin typeface="微软雅黑" panose="020B0503020204020204" charset="-122"/>
                <a:ea typeface="微软雅黑" panose="020B0503020204020204" charset="-122"/>
              </a:defRPr>
            </a:lvl3pPr>
            <a:lvl4pPr>
              <a:defRPr sz="1600">
                <a:solidFill>
                  <a:schemeClr val="tx1">
                    <a:lumMod val="85000"/>
                    <a:lumOff val="15000"/>
                  </a:schemeClr>
                </a:solidFill>
                <a:latin typeface="微软雅黑" panose="020B0503020204020204" charset="-122"/>
                <a:ea typeface="微软雅黑" panose="020B0503020204020204" charset="-122"/>
              </a:defRPr>
            </a:lvl4pPr>
            <a:lvl5pPr>
              <a:defRPr sz="160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6"/>
            </p:custDataLst>
          </p:nvPr>
        </p:nvSpPr>
        <p:spPr/>
        <p:txBody>
          <a:bodyPr/>
          <a:lstStyle/>
          <a:p>
            <a:fld id="{760FBDFE-C587-4B4C-A407-44438C67B59E}" type="datetimeFigureOut">
              <a:rPr lang="zh-CN" altLang="en-US" smtClean="0"/>
              <a:t>2021/6/4</a:t>
            </a:fld>
            <a:endParaRPr lang="zh-CN" altLang="en-US"/>
          </a:p>
        </p:txBody>
      </p:sp>
      <p:sp>
        <p:nvSpPr>
          <p:cNvPr id="6" name="页脚占位符 5"/>
          <p:cNvSpPr>
            <a:spLocks noGrp="1"/>
          </p:cNvSpPr>
          <p:nvPr>
            <p:ph type="ftr" sz="quarter" idx="11"/>
            <p:custDataLst>
              <p:tags r:id="rId7"/>
            </p:custDataLst>
          </p:nvPr>
        </p:nvSpPr>
        <p:spPr/>
        <p:txBody>
          <a:bodyPr/>
          <a:lstStyle/>
          <a:p>
            <a:endParaRPr lang="zh-CN" altLang="en-US"/>
          </a:p>
        </p:txBody>
      </p:sp>
      <p:sp>
        <p:nvSpPr>
          <p:cNvPr id="7" name="灯片编号占位符 6"/>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直角三角形 9"/>
          <p:cNvSpPr/>
          <p:nvPr>
            <p:custDataLst>
              <p:tags r:id="rId1"/>
            </p:custDataLst>
          </p:nvPr>
        </p:nvSpPr>
        <p:spPr>
          <a:xfrm rot="10800000" flipH="1">
            <a:off x="0" y="0"/>
            <a:ext cx="976253" cy="123303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custDataLst>
              <p:tags r:id="rId2"/>
            </p:custDataLst>
          </p:nvPr>
        </p:nvSpPr>
        <p:spPr>
          <a:xfrm rot="10800000">
            <a:off x="109779" y="-5402"/>
            <a:ext cx="1361288" cy="884994"/>
          </a:xfrm>
          <a:prstGeom prst="triangle">
            <a:avLst>
              <a:gd name="adj" fmla="val 639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3"/>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4"/>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5"/>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6"/>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7"/>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8"/>
            </p:custDataLst>
          </p:nvPr>
        </p:nvSpPr>
        <p:spPr/>
        <p:txBody>
          <a:bodyPr/>
          <a:lstStyle/>
          <a:p>
            <a:fld id="{760FBDFE-C587-4B4C-A407-44438C67B59E}" type="datetimeFigureOut">
              <a:rPr lang="zh-CN" altLang="en-US" smtClean="0"/>
              <a:t>2021/6/4</a:t>
            </a:fld>
            <a:endParaRPr lang="zh-CN" altLang="en-US"/>
          </a:p>
        </p:txBody>
      </p:sp>
      <p:sp>
        <p:nvSpPr>
          <p:cNvPr id="8" name="页脚占位符 7"/>
          <p:cNvSpPr>
            <a:spLocks noGrp="1"/>
          </p:cNvSpPr>
          <p:nvPr>
            <p:ph type="ftr" sz="quarter" idx="11"/>
            <p:custDataLst>
              <p:tags r:id="rId9"/>
            </p:custDataLst>
          </p:nvPr>
        </p:nvSpPr>
        <p:spPr/>
        <p:txBody>
          <a:bodyPr/>
          <a:lstStyle/>
          <a:p>
            <a:endParaRPr lang="zh-CN" altLang="en-US"/>
          </a:p>
        </p:txBody>
      </p:sp>
      <p:sp>
        <p:nvSpPr>
          <p:cNvPr id="9" name="灯片编号占位符 8"/>
          <p:cNvSpPr>
            <a:spLocks noGrp="1"/>
          </p:cNvSpPr>
          <p:nvPr>
            <p:ph type="sldNum" sz="quarter" idx="12"/>
            <p:custDataLst>
              <p:tags r:id="rId10"/>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直角三角形 5"/>
          <p:cNvSpPr/>
          <p:nvPr>
            <p:custDataLst>
              <p:tags r:id="rId1"/>
            </p:custDataLst>
          </p:nvPr>
        </p:nvSpPr>
        <p:spPr>
          <a:xfrm rot="10800000" flipH="1">
            <a:off x="0" y="0"/>
            <a:ext cx="976253" cy="123303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custDataLst>
              <p:tags r:id="rId2"/>
            </p:custDataLst>
          </p:nvPr>
        </p:nvSpPr>
        <p:spPr>
          <a:xfrm rot="10800000">
            <a:off x="109779" y="-5402"/>
            <a:ext cx="1361288" cy="884994"/>
          </a:xfrm>
          <a:prstGeom prst="triangle">
            <a:avLst>
              <a:gd name="adj" fmla="val 639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3"/>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2021/6/4</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直角三角形 4"/>
          <p:cNvSpPr/>
          <p:nvPr>
            <p:custDataLst>
              <p:tags r:id="rId1"/>
            </p:custDataLst>
          </p:nvPr>
        </p:nvSpPr>
        <p:spPr>
          <a:xfrm rot="10800000" flipH="1">
            <a:off x="0" y="0"/>
            <a:ext cx="976253" cy="123303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custDataLst>
              <p:tags r:id="rId2"/>
            </p:custDataLst>
          </p:nvPr>
        </p:nvSpPr>
        <p:spPr>
          <a:xfrm rot="10800000">
            <a:off x="109779" y="-5402"/>
            <a:ext cx="1361288" cy="884994"/>
          </a:xfrm>
          <a:prstGeom prst="triangle">
            <a:avLst>
              <a:gd name="adj" fmla="val 639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t>2021/6/4</a:t>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直角三角形 7"/>
          <p:cNvSpPr/>
          <p:nvPr>
            <p:custDataLst>
              <p:tags r:id="rId1"/>
            </p:custDataLst>
          </p:nvPr>
        </p:nvSpPr>
        <p:spPr>
          <a:xfrm rot="10800000" flipH="1">
            <a:off x="0" y="0"/>
            <a:ext cx="976253" cy="123303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custDataLst>
              <p:tags r:id="rId2"/>
            </p:custDataLst>
          </p:nvPr>
        </p:nvSpPr>
        <p:spPr>
          <a:xfrm rot="10800000">
            <a:off x="109779" y="-5402"/>
            <a:ext cx="1361288" cy="884994"/>
          </a:xfrm>
          <a:prstGeom prst="triangle">
            <a:avLst>
              <a:gd name="adj" fmla="val 639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3"/>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4"/>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5"/>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6"/>
            </p:custDataLst>
          </p:nvPr>
        </p:nvSpPr>
        <p:spPr/>
        <p:txBody>
          <a:bodyPr/>
          <a:lstStyle/>
          <a:p>
            <a:fld id="{9EFD9D74-47D9-4702-A33C-335B63B48DBF}" type="datetimeFigureOut">
              <a:rPr lang="zh-CN" altLang="en-US" smtClean="0"/>
              <a:t>2021/6/4</a:t>
            </a:fld>
            <a:endParaRPr lang="zh-CN" altLang="en-US" dirty="0"/>
          </a:p>
        </p:txBody>
      </p:sp>
      <p:sp>
        <p:nvSpPr>
          <p:cNvPr id="6" name="页脚占位符 5"/>
          <p:cNvSpPr>
            <a:spLocks noGrp="1"/>
          </p:cNvSpPr>
          <p:nvPr>
            <p:ph type="ftr" sz="quarter" idx="11"/>
            <p:custDataLst>
              <p:tags r:id="rId7"/>
            </p:custDataLst>
          </p:nvPr>
        </p:nvSpPr>
        <p:spPr/>
        <p:txBody>
          <a:bodyPr/>
          <a:lstStyle/>
          <a:p>
            <a:endParaRPr lang="zh-CN" altLang="en-US" dirty="0"/>
          </a:p>
        </p:txBody>
      </p:sp>
      <p:sp>
        <p:nvSpPr>
          <p:cNvPr id="7" name="灯片编号占位符 6"/>
          <p:cNvSpPr>
            <a:spLocks noGrp="1"/>
          </p:cNvSpPr>
          <p:nvPr>
            <p:ph type="sldNum" sz="quarter" idx="12"/>
            <p:custDataLst>
              <p:tags r:id="rId8"/>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7" name="直角三角形 6"/>
          <p:cNvSpPr/>
          <p:nvPr>
            <p:custDataLst>
              <p:tags r:id="rId1"/>
            </p:custDataLst>
          </p:nvPr>
        </p:nvSpPr>
        <p:spPr>
          <a:xfrm rot="10800000" flipH="1">
            <a:off x="0" y="0"/>
            <a:ext cx="976253" cy="123303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custDataLst>
              <p:tags r:id="rId2"/>
            </p:custDataLst>
          </p:nvPr>
        </p:nvSpPr>
        <p:spPr>
          <a:xfrm rot="10800000">
            <a:off x="109779" y="-5402"/>
            <a:ext cx="1361288" cy="884994"/>
          </a:xfrm>
          <a:prstGeom prst="triangle">
            <a:avLst>
              <a:gd name="adj" fmla="val 639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竖排标题 1"/>
          <p:cNvSpPr>
            <a:spLocks noGrp="1"/>
          </p:cNvSpPr>
          <p:nvPr>
            <p:ph type="title" orient="vert"/>
            <p:custDataLst>
              <p:tags r:id="rId3"/>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4"/>
            </p:custDataLst>
          </p:nvPr>
        </p:nvSpPr>
        <p:spPr>
          <a:xfrm>
            <a:off x="669925" y="952500"/>
            <a:ext cx="9828101" cy="5388907"/>
          </a:xfrm>
        </p:spPr>
        <p:txBody>
          <a:bodyPr vert="eaVert"/>
          <a:lstStyle>
            <a:lvl1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1pPr>
            <a:lvl2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2pPr>
            <a:lvl3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3pPr>
            <a:lvl4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4pPr>
            <a:lvl5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t>2021/6/4</a:t>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2021/6/4</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1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tags" Target="../tags/tag112.xml"/><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11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114.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11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118.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119.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120.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12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10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0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5.xml"/><Relationship Id="rId1" Type="http://schemas.openxmlformats.org/officeDocument/2006/relationships/tags" Target="../tags/tag10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10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10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custDataLst>
              <p:tags r:id="rId2"/>
            </p:custDataLst>
          </p:nvPr>
        </p:nvSpPr>
        <p:spPr>
          <a:xfrm>
            <a:off x="765176" y="2073393"/>
            <a:ext cx="6850374" cy="452945"/>
          </a:xfrm>
        </p:spPr>
        <p:txBody>
          <a:bodyPr>
            <a:normAutofit fontScale="90000"/>
          </a:bodyPr>
          <a:lstStyle/>
          <a:p>
            <a:r>
              <a:rPr lang="en-US" altLang="zh-CN" dirty="0"/>
              <a:t>Product Description</a:t>
            </a:r>
          </a:p>
        </p:txBody>
      </p:sp>
      <p:pic>
        <p:nvPicPr>
          <p:cNvPr id="3" name="图片 2"/>
          <p:cNvPicPr>
            <a:picLocks noChangeAspect="1"/>
          </p:cNvPicPr>
          <p:nvPr/>
        </p:nvPicPr>
        <p:blipFill>
          <a:blip r:embed="rId5"/>
          <a:stretch>
            <a:fillRect/>
          </a:stretch>
        </p:blipFill>
        <p:spPr>
          <a:xfrm>
            <a:off x="-12700" y="1593215"/>
            <a:ext cx="12216765" cy="3672205"/>
          </a:xfrm>
          <a:prstGeom prst="rect">
            <a:avLst/>
          </a:prstGeom>
        </p:spPr>
      </p:pic>
      <p:sp>
        <p:nvSpPr>
          <p:cNvPr id="4" name="文本框 3"/>
          <p:cNvSpPr txBox="1"/>
          <p:nvPr/>
        </p:nvSpPr>
        <p:spPr>
          <a:xfrm>
            <a:off x="5541010" y="2797810"/>
            <a:ext cx="5938520" cy="460375"/>
          </a:xfrm>
          <a:prstGeom prst="rect">
            <a:avLst/>
          </a:prstGeom>
          <a:solidFill>
            <a:schemeClr val="bg1"/>
          </a:solidFill>
        </p:spPr>
        <p:txBody>
          <a:bodyPr wrap="square" rtlCol="0">
            <a:spAutoFit/>
          </a:bodyPr>
          <a:lstStyle/>
          <a:p>
            <a:r>
              <a:rPr lang="en-US" altLang="zh-CN" sz="1200"/>
              <a:t>It can effectively reduce severity of symptoms associated with neurodegeneration, brain trauma, improve microciculation, increase blood flow, reduce inflammation, etc.</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72630" y="4356100"/>
            <a:ext cx="4347210" cy="1599565"/>
          </a:xfrm>
          <a:prstGeom prst="rect">
            <a:avLst/>
          </a:prstGeom>
          <a:noFill/>
        </p:spPr>
        <p:txBody>
          <a:bodyPr wrap="square" rtlCol="0" anchor="t">
            <a:spAutoFit/>
          </a:bodyPr>
          <a:lstStyle/>
          <a:p>
            <a:r>
              <a:rPr lang="zh-CN" altLang="en-US" sz="1400">
                <a:sym typeface="+mn-ea"/>
              </a:rPr>
              <a:t>Figure 2: </a:t>
            </a:r>
          </a:p>
          <a:p>
            <a:r>
              <a:rPr lang="zh-CN" altLang="en-US" sz="1400">
                <a:sym typeface="+mn-ea"/>
              </a:rPr>
              <a:t>Results from thermal imaging of the first pilot measurement using the new stimulation helmet. Note the increase in temperature on the helmet (upper row; a before, b during, and c after stimulation) on the forehead (middle row; d–f) and on the chin (lower row; g–i)</a:t>
            </a:r>
            <a:endParaRPr lang="en-US" altLang="zh-CN" sz="1400"/>
          </a:p>
        </p:txBody>
      </p:sp>
      <p:pic>
        <p:nvPicPr>
          <p:cNvPr id="4" name="图片 3"/>
          <p:cNvPicPr>
            <a:picLocks noChangeAspect="1"/>
          </p:cNvPicPr>
          <p:nvPr/>
        </p:nvPicPr>
        <p:blipFill>
          <a:blip r:embed="rId3"/>
          <a:stretch>
            <a:fillRect/>
          </a:stretch>
        </p:blipFill>
        <p:spPr>
          <a:xfrm>
            <a:off x="1167765" y="334010"/>
            <a:ext cx="5455285" cy="3846830"/>
          </a:xfrm>
          <a:prstGeom prst="rect">
            <a:avLst/>
          </a:prstGeom>
        </p:spPr>
      </p:pic>
      <p:pic>
        <p:nvPicPr>
          <p:cNvPr id="5" name="图片 4"/>
          <p:cNvPicPr>
            <a:picLocks noChangeAspect="1"/>
          </p:cNvPicPr>
          <p:nvPr/>
        </p:nvPicPr>
        <p:blipFill>
          <a:blip r:embed="rId4"/>
          <a:stretch>
            <a:fillRect/>
          </a:stretch>
        </p:blipFill>
        <p:spPr>
          <a:xfrm>
            <a:off x="7072630" y="200025"/>
            <a:ext cx="4252595" cy="3980815"/>
          </a:xfrm>
          <a:prstGeom prst="rect">
            <a:avLst/>
          </a:prstGeom>
        </p:spPr>
      </p:pic>
      <p:sp>
        <p:nvSpPr>
          <p:cNvPr id="2" name="文本框 1"/>
          <p:cNvSpPr txBox="1"/>
          <p:nvPr/>
        </p:nvSpPr>
        <p:spPr>
          <a:xfrm>
            <a:off x="1393825" y="4356100"/>
            <a:ext cx="5088890" cy="953135"/>
          </a:xfrm>
          <a:prstGeom prst="rect">
            <a:avLst/>
          </a:prstGeom>
          <a:noFill/>
        </p:spPr>
        <p:txBody>
          <a:bodyPr wrap="square" rtlCol="0" anchor="t">
            <a:spAutoFit/>
          </a:bodyPr>
          <a:lstStyle/>
          <a:p>
            <a:pPr algn="l">
              <a:buClrTx/>
              <a:buSzTx/>
              <a:buFontTx/>
            </a:pPr>
            <a:r>
              <a:rPr lang="zh-CN" altLang="en-US" sz="1400"/>
              <a:t>Figure 1: </a:t>
            </a:r>
          </a:p>
          <a:p>
            <a:pPr algn="l">
              <a:buClrTx/>
              <a:buSzTx/>
              <a:buFontTx/>
            </a:pPr>
            <a:r>
              <a:rPr lang="zh-CN" altLang="en-US" sz="1400"/>
              <a:t>Results of the increase in the regional cerebral oxygen saturation during and after stimulation on the left and right side.</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9790" y="485775"/>
            <a:ext cx="10852150" cy="1022350"/>
          </a:xfrm>
        </p:spPr>
        <p:txBody>
          <a:bodyPr/>
          <a:lstStyle/>
          <a:p>
            <a:r>
              <a:rPr sz="1600" b="0" spc="0">
                <a:solidFill>
                  <a:schemeClr val="tx1"/>
                </a:solidFill>
                <a:latin typeface="+mn-lt"/>
                <a:ea typeface="+mn-ea"/>
                <a:cs typeface="+mn-cs"/>
                <a:sym typeface="+mn-ea"/>
              </a:rPr>
              <a:t>One of </a:t>
            </a:r>
            <a:r>
              <a:rPr lang="en-US" altLang="zh-CN" sz="1600" b="0" spc="0">
                <a:solidFill>
                  <a:schemeClr val="tx1"/>
                </a:solidFill>
                <a:latin typeface="+mn-lt"/>
                <a:ea typeface="+mn-ea"/>
                <a:cs typeface="+mn-cs"/>
                <a:sym typeface="+mn-ea"/>
              </a:rPr>
              <a:t>the</a:t>
            </a:r>
            <a:r>
              <a:rPr sz="1600" b="0" spc="0">
                <a:solidFill>
                  <a:schemeClr val="tx1"/>
                </a:solidFill>
                <a:latin typeface="+mn-lt"/>
                <a:ea typeface="+mn-ea"/>
                <a:cs typeface="+mn-cs"/>
                <a:sym typeface="+mn-ea"/>
              </a:rPr>
              <a:t> experiments cooperate with the German </a:t>
            </a:r>
            <a:r>
              <a:rPr lang="en-US" altLang="zh-CN" sz="1600" b="0" spc="0">
                <a:solidFill>
                  <a:schemeClr val="tx1"/>
                </a:solidFill>
                <a:latin typeface="+mn-lt"/>
                <a:ea typeface="+mn-ea"/>
                <a:cs typeface="+mn-cs"/>
                <a:sym typeface="+mn-ea"/>
              </a:rPr>
              <a:t>Healthcare field organization</a:t>
            </a:r>
            <a:br>
              <a:rPr lang="en-US" altLang="zh-CN" sz="1600" b="0" spc="0">
                <a:solidFill>
                  <a:schemeClr val="tx1"/>
                </a:solidFill>
                <a:latin typeface="+mn-lt"/>
                <a:ea typeface="+mn-ea"/>
                <a:cs typeface="+mn-cs"/>
                <a:sym typeface="+mn-ea"/>
              </a:rPr>
            </a:br>
            <a:r>
              <a:rPr sz="1600" spc="0">
                <a:solidFill>
                  <a:schemeClr val="tx1"/>
                </a:solidFill>
                <a:latin typeface="+mn-lt"/>
                <a:ea typeface="+mn-ea"/>
                <a:cs typeface="+mn-cs"/>
                <a:sym typeface="+mn-ea"/>
              </a:rPr>
              <a:t>Showed a clear response of </a:t>
            </a:r>
            <a:r>
              <a:rPr lang="en-US" altLang="zh-CN" sz="1600" spc="0">
                <a:solidFill>
                  <a:schemeClr val="tx1"/>
                </a:solidFill>
                <a:latin typeface="+mn-lt"/>
                <a:ea typeface="+mn-ea"/>
                <a:cs typeface="+mn-cs"/>
                <a:sym typeface="+mn-ea"/>
              </a:rPr>
              <a:t>NADH reduction, which means the increasing of ATP</a:t>
            </a:r>
            <a:r>
              <a:rPr sz="1600" spc="0">
                <a:solidFill>
                  <a:schemeClr val="tx1"/>
                </a:solidFill>
                <a:latin typeface="+mn-lt"/>
                <a:ea typeface="+mn-ea"/>
                <a:cs typeface="+mn-cs"/>
                <a:sym typeface="+mn-ea"/>
              </a:rPr>
              <a:t> in relation to our PBM helmet stimulation.</a:t>
            </a:r>
            <a:br>
              <a:rPr sz="1600" spc="0">
                <a:solidFill>
                  <a:schemeClr val="tx1"/>
                </a:solidFill>
                <a:latin typeface="+mn-lt"/>
                <a:ea typeface="+mn-ea"/>
                <a:cs typeface="+mn-cs"/>
                <a:sym typeface="+mn-ea"/>
              </a:rPr>
            </a:br>
            <a:r>
              <a:rPr sz="1600" b="0" spc="0">
                <a:solidFill>
                  <a:schemeClr val="tx1"/>
                </a:solidFill>
                <a:latin typeface="+mn-lt"/>
                <a:ea typeface="+mn-ea"/>
                <a:cs typeface="+mn-cs"/>
                <a:sym typeface="+mn-ea"/>
              </a:rPr>
              <a:t>M</a:t>
            </a:r>
            <a:r>
              <a:rPr lang="en-US" altLang="zh-CN" sz="1600" b="0" spc="0">
                <a:solidFill>
                  <a:schemeClr val="tx1"/>
                </a:solidFill>
                <a:latin typeface="+mn-lt"/>
                <a:ea typeface="+mn-ea"/>
                <a:cs typeface="+mn-cs"/>
                <a:sym typeface="+mn-ea"/>
              </a:rPr>
              <a:t>ay,</a:t>
            </a:r>
            <a:r>
              <a:rPr lang="en-US" altLang="zh-CN" sz="1600" spc="0">
                <a:solidFill>
                  <a:schemeClr val="tx1"/>
                </a:solidFill>
                <a:latin typeface="+mn-lt"/>
                <a:ea typeface="+mn-ea"/>
                <a:cs typeface="+mn-cs"/>
                <a:sym typeface="+mn-ea"/>
              </a:rPr>
              <a:t> </a:t>
            </a:r>
            <a:r>
              <a:rPr lang="en-US" altLang="zh-CN" sz="1600" b="0" spc="0">
                <a:solidFill>
                  <a:schemeClr val="tx1"/>
                </a:solidFill>
                <a:latin typeface="+mn-lt"/>
                <a:ea typeface="+mn-ea"/>
                <a:cs typeface="+mn-cs"/>
                <a:sym typeface="+mn-ea"/>
              </a:rPr>
              <a:t>2019</a:t>
            </a:r>
          </a:p>
        </p:txBody>
      </p:sp>
      <p:pic>
        <p:nvPicPr>
          <p:cNvPr id="3" name="图片 2" descr="recent experiment (1)"/>
          <p:cNvPicPr>
            <a:picLocks noChangeAspect="1"/>
          </p:cNvPicPr>
          <p:nvPr/>
        </p:nvPicPr>
        <p:blipFill>
          <a:blip r:embed="rId3"/>
          <a:stretch>
            <a:fillRect/>
          </a:stretch>
        </p:blipFill>
        <p:spPr>
          <a:xfrm>
            <a:off x="1680210" y="1677670"/>
            <a:ext cx="3832860" cy="5110480"/>
          </a:xfrm>
          <a:prstGeom prst="rect">
            <a:avLst/>
          </a:prstGeom>
        </p:spPr>
      </p:pic>
      <p:pic>
        <p:nvPicPr>
          <p:cNvPr id="4" name="图片 3"/>
          <p:cNvPicPr>
            <a:picLocks noChangeAspect="1"/>
          </p:cNvPicPr>
          <p:nvPr/>
        </p:nvPicPr>
        <p:blipFill>
          <a:blip r:embed="rId4"/>
          <a:stretch>
            <a:fillRect/>
          </a:stretch>
        </p:blipFill>
        <p:spPr>
          <a:xfrm rot="16200000">
            <a:off x="6767195" y="993775"/>
            <a:ext cx="2533650" cy="3900805"/>
          </a:xfrm>
          <a:prstGeom prst="rect">
            <a:avLst/>
          </a:prstGeom>
        </p:spPr>
      </p:pic>
      <p:pic>
        <p:nvPicPr>
          <p:cNvPr id="5" name="图片 4" descr="1111"/>
          <p:cNvPicPr>
            <a:picLocks noChangeAspect="1"/>
          </p:cNvPicPr>
          <p:nvPr/>
        </p:nvPicPr>
        <p:blipFill>
          <a:blip r:embed="rId5"/>
          <a:stretch>
            <a:fillRect/>
          </a:stretch>
        </p:blipFill>
        <p:spPr>
          <a:xfrm rot="16200000">
            <a:off x="6772275" y="3575685"/>
            <a:ext cx="2523490" cy="3900805"/>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53770" y="106045"/>
            <a:ext cx="5511800" cy="6645910"/>
          </a:xfrm>
          <a:prstGeom prst="rect">
            <a:avLst/>
          </a:prstGeom>
        </p:spPr>
      </p:pic>
      <p:pic>
        <p:nvPicPr>
          <p:cNvPr id="3" name="图片 2"/>
          <p:cNvPicPr>
            <a:picLocks noChangeAspect="1"/>
          </p:cNvPicPr>
          <p:nvPr/>
        </p:nvPicPr>
        <p:blipFill>
          <a:blip r:embed="rId4"/>
          <a:stretch>
            <a:fillRect/>
          </a:stretch>
        </p:blipFill>
        <p:spPr>
          <a:xfrm>
            <a:off x="6313805" y="106045"/>
            <a:ext cx="5498465" cy="6646545"/>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954405" y="1663065"/>
            <a:ext cx="8408035" cy="3811270"/>
          </a:xfrm>
          <a:prstGeom prst="rect">
            <a:avLst/>
          </a:prstGeom>
        </p:spPr>
      </p:pic>
      <p:sp>
        <p:nvSpPr>
          <p:cNvPr id="4" name="标题 1"/>
          <p:cNvSpPr>
            <a:spLocks noGrp="1"/>
          </p:cNvSpPr>
          <p:nvPr/>
        </p:nvSpPr>
        <p:spPr>
          <a:xfrm>
            <a:off x="894715" y="468630"/>
            <a:ext cx="11236960" cy="1022350"/>
          </a:xfrm>
          <a:prstGeom prst="rect">
            <a:avLst/>
          </a:prstGeom>
        </p:spPr>
        <p:txBody>
          <a:bodyPr vert="horz" lIns="101600" tIns="38100" rIns="76200" bIns="38100" rtlCol="0" anchor="t"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sz="1600" b="0" spc="0">
                <a:solidFill>
                  <a:schemeClr val="tx1"/>
                </a:solidFill>
                <a:latin typeface="+mn-lt"/>
                <a:ea typeface="+mn-ea"/>
                <a:cs typeface="+mn-cs"/>
                <a:sym typeface="+mn-ea"/>
              </a:rPr>
              <a:t>One of </a:t>
            </a:r>
            <a:r>
              <a:rPr lang="en-US" altLang="zh-CN" sz="1600" b="0" spc="0">
                <a:solidFill>
                  <a:schemeClr val="tx1"/>
                </a:solidFill>
                <a:latin typeface="+mn-lt"/>
                <a:ea typeface="+mn-ea"/>
                <a:cs typeface="+mn-cs"/>
                <a:sym typeface="+mn-ea"/>
              </a:rPr>
              <a:t>the </a:t>
            </a:r>
            <a:r>
              <a:rPr sz="1600" b="0" spc="0">
                <a:solidFill>
                  <a:schemeClr val="tx1"/>
                </a:solidFill>
                <a:latin typeface="+mn-lt"/>
                <a:ea typeface="+mn-ea"/>
                <a:cs typeface="+mn-cs"/>
                <a:sym typeface="+mn-ea"/>
              </a:rPr>
              <a:t>experiments </a:t>
            </a:r>
            <a:r>
              <a:rPr lang="en-US" altLang="zh-CN" sz="1600" b="0" spc="0">
                <a:solidFill>
                  <a:schemeClr val="tx1"/>
                </a:solidFill>
                <a:latin typeface="+mn-lt"/>
                <a:ea typeface="+mn-ea"/>
                <a:cs typeface="+mn-cs"/>
                <a:sym typeface="+mn-ea"/>
              </a:rPr>
              <a:t>conducted by Italy brain health organization</a:t>
            </a:r>
          </a:p>
          <a:p>
            <a:r>
              <a:rPr sz="1600" spc="0">
                <a:solidFill>
                  <a:schemeClr val="tx1"/>
                </a:solidFill>
                <a:latin typeface="+mn-lt"/>
                <a:ea typeface="+mn-ea"/>
                <a:cs typeface="+mn-cs"/>
                <a:sym typeface="+mn-ea"/>
              </a:rPr>
              <a:t>29 Italian patients underwent NIR stimulation therapy for 1-month</a:t>
            </a:r>
            <a:r>
              <a:rPr lang="en-US" altLang="zh-CN" sz="1600" spc="0">
                <a:solidFill>
                  <a:schemeClr val="tx1"/>
                </a:solidFill>
                <a:latin typeface="+mn-lt"/>
                <a:ea typeface="+mn-ea"/>
                <a:cs typeface="+mn-cs"/>
                <a:sym typeface="+mn-ea"/>
              </a:rPr>
              <a:t>, </a:t>
            </a:r>
            <a:r>
              <a:rPr sz="1600" spc="0">
                <a:solidFill>
                  <a:schemeClr val="tx1"/>
                </a:solidFill>
                <a:latin typeface="+mn-lt"/>
                <a:ea typeface="+mn-ea"/>
                <a:cs typeface="+mn-cs"/>
                <a:sym typeface="+mn-ea"/>
              </a:rPr>
              <a:t>tested before and after </a:t>
            </a:r>
          </a:p>
          <a:p>
            <a:r>
              <a:rPr lang="en-US" altLang="zh-CN" sz="1600" spc="0">
                <a:solidFill>
                  <a:schemeClr val="tx1"/>
                </a:solidFill>
                <a:latin typeface="+mn-lt"/>
                <a:ea typeface="+mn-ea"/>
                <a:cs typeface="+mn-cs"/>
                <a:sym typeface="+mn-ea"/>
              </a:rPr>
              <a:t>and shown good results </a:t>
            </a:r>
            <a:br>
              <a:rPr sz="1600" spc="0">
                <a:solidFill>
                  <a:schemeClr val="tx1"/>
                </a:solidFill>
                <a:latin typeface="+mn-lt"/>
                <a:ea typeface="+mn-ea"/>
                <a:cs typeface="+mn-cs"/>
                <a:sym typeface="+mn-ea"/>
              </a:rPr>
            </a:br>
            <a:r>
              <a:rPr lang="en-US" altLang="zh-CN" sz="1600" b="0" spc="0">
                <a:solidFill>
                  <a:schemeClr val="tx1"/>
                </a:solidFill>
                <a:latin typeface="+mn-lt"/>
                <a:ea typeface="+mn-ea"/>
                <a:cs typeface="+mn-cs"/>
                <a:sym typeface="+mn-ea"/>
              </a:rPr>
              <a:t>March,</a:t>
            </a:r>
            <a:r>
              <a:rPr lang="en-US" altLang="zh-CN" sz="1600" spc="0">
                <a:solidFill>
                  <a:schemeClr val="tx1"/>
                </a:solidFill>
                <a:latin typeface="+mn-lt"/>
                <a:ea typeface="+mn-ea"/>
                <a:cs typeface="+mn-cs"/>
                <a:sym typeface="+mn-ea"/>
              </a:rPr>
              <a:t> </a:t>
            </a:r>
            <a:r>
              <a:rPr lang="en-US" altLang="zh-CN" sz="1600" b="0" spc="0">
                <a:solidFill>
                  <a:schemeClr val="tx1"/>
                </a:solidFill>
                <a:latin typeface="+mn-lt"/>
                <a:ea typeface="+mn-ea"/>
                <a:cs typeface="+mn-cs"/>
                <a:sym typeface="+mn-ea"/>
              </a:rPr>
              <a:t>2020</a:t>
            </a:r>
          </a:p>
        </p:txBody>
      </p:sp>
      <p:pic>
        <p:nvPicPr>
          <p:cNvPr id="6" name="图片 5"/>
          <p:cNvPicPr>
            <a:picLocks noChangeAspect="1"/>
          </p:cNvPicPr>
          <p:nvPr/>
        </p:nvPicPr>
        <p:blipFill>
          <a:blip r:embed="rId4"/>
          <a:stretch>
            <a:fillRect/>
          </a:stretch>
        </p:blipFill>
        <p:spPr>
          <a:xfrm>
            <a:off x="1022985" y="3532505"/>
            <a:ext cx="7581265" cy="2707005"/>
          </a:xfrm>
          <a:prstGeom prst="rect">
            <a:avLst/>
          </a:prstGeom>
        </p:spPr>
      </p:pic>
      <p:pic>
        <p:nvPicPr>
          <p:cNvPr id="7" name="图片 6"/>
          <p:cNvPicPr>
            <a:picLocks noChangeAspect="1"/>
          </p:cNvPicPr>
          <p:nvPr/>
        </p:nvPicPr>
        <p:blipFill>
          <a:blip r:embed="rId5"/>
          <a:stretch>
            <a:fillRect/>
          </a:stretch>
        </p:blipFill>
        <p:spPr>
          <a:xfrm>
            <a:off x="8363585" y="3382645"/>
            <a:ext cx="3245485" cy="3006725"/>
          </a:xfrm>
          <a:prstGeom prst="rect">
            <a:avLst/>
          </a:prstGeom>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a:blip r:embed="rId4"/>
          <a:stretch>
            <a:fillRect/>
          </a:stretch>
        </p:blipFill>
        <p:spPr>
          <a:xfrm>
            <a:off x="135890" y="3015615"/>
            <a:ext cx="5635625" cy="3201670"/>
          </a:xfrm>
          <a:prstGeom prst="rect">
            <a:avLst/>
          </a:prstGeom>
        </p:spPr>
      </p:pic>
      <p:pic>
        <p:nvPicPr>
          <p:cNvPr id="4" name="图片 3"/>
          <p:cNvPicPr>
            <a:picLocks noChangeAspect="1"/>
          </p:cNvPicPr>
          <p:nvPr/>
        </p:nvPicPr>
        <p:blipFill>
          <a:blip r:embed="rId5"/>
          <a:stretch>
            <a:fillRect/>
          </a:stretch>
        </p:blipFill>
        <p:spPr>
          <a:xfrm>
            <a:off x="5941060" y="3016250"/>
            <a:ext cx="6125845" cy="3201035"/>
          </a:xfrm>
          <a:prstGeom prst="rect">
            <a:avLst/>
          </a:prstGeom>
        </p:spPr>
      </p:pic>
      <p:sp>
        <p:nvSpPr>
          <p:cNvPr id="6" name="文本框 5"/>
          <p:cNvSpPr txBox="1"/>
          <p:nvPr/>
        </p:nvSpPr>
        <p:spPr>
          <a:xfrm>
            <a:off x="1285240" y="525145"/>
            <a:ext cx="9878695" cy="2554545"/>
          </a:xfrm>
          <a:prstGeom prst="rect">
            <a:avLst/>
          </a:prstGeom>
          <a:noFill/>
        </p:spPr>
        <p:txBody>
          <a:bodyPr wrap="square" rtlCol="0" anchor="t">
            <a:spAutoFit/>
          </a:bodyPr>
          <a:lstStyle/>
          <a:p>
            <a:r>
              <a:rPr lang="zh-CN" altLang="en-US" sz="1600" dirty="0"/>
              <a:t>Conclusion</a:t>
            </a:r>
            <a:r>
              <a:rPr lang="en-US" altLang="zh-CN" sz="1600" dirty="0"/>
              <a:t>:</a:t>
            </a:r>
          </a:p>
          <a:p>
            <a:endParaRPr lang="en-US" altLang="zh-CN" sz="1200" dirty="0"/>
          </a:p>
          <a:p>
            <a:r>
              <a:rPr lang="zh-CN" altLang="en-US" sz="1200" dirty="0"/>
              <a:t>This kind of wavelengths is described as activating different chromophores at the cortical level promoting the modulation of cellular oxidative stress, neurometabolic and neuroinflammatory processes involved in different neurological disease. Our sample, since it is a pilot study, is small but may start to increase our work with this type of NIR device and proving the effect on everyday life in different diseases. The results from the compilation of the Cognitive Self-Assessment Questionnaire, in two time period</a:t>
            </a:r>
            <a:r>
              <a:rPr lang="en-US" altLang="zh-CN" sz="1200" dirty="0"/>
              <a:t>s</a:t>
            </a:r>
            <a:r>
              <a:rPr lang="zh-CN" altLang="en-US" sz="1200" dirty="0"/>
              <a:t> before (Test 1) and after (Test 2) NIR therapy, show a clear improvement in the perception of the symptoms in all the analyzed clusters: concentration, inattention/distraction, interpersonal intelligence and memory. </a:t>
            </a:r>
            <a:endParaRPr lang="en-US" altLang="zh-CN" sz="1200" dirty="0"/>
          </a:p>
          <a:p>
            <a:endParaRPr lang="zh-CN" altLang="en-US" sz="1200" dirty="0"/>
          </a:p>
          <a:p>
            <a:r>
              <a:rPr lang="zh-CN" altLang="en-US" sz="1200" dirty="0"/>
              <a:t>Specifically, Alzheimer</a:t>
            </a:r>
            <a:r>
              <a:rPr lang="en-US" altLang="zh-CN" sz="1200" dirty="0"/>
              <a:t>‘</a:t>
            </a:r>
            <a:r>
              <a:rPr lang="zh-CN" altLang="en-US" sz="1200" dirty="0"/>
              <a:t>s patients noticed a significant improvement in all the questions merged in the clusters with the greatest perceived improvement in the memory cluster. The same level of improved perception is observed by patients with Cerebral Vasculopathy. In patients with Dementia, the improvement is particularly evident in the </a:t>
            </a:r>
            <a:r>
              <a:rPr lang="en-US" altLang="zh-CN" sz="1200" dirty="0"/>
              <a:t>“</a:t>
            </a:r>
            <a:r>
              <a:rPr lang="zh-CN" altLang="en-US" sz="1200" dirty="0"/>
              <a:t>concentration</a:t>
            </a:r>
            <a:r>
              <a:rPr lang="en-US" altLang="zh-CN" sz="1200" dirty="0"/>
              <a:t>”</a:t>
            </a:r>
            <a:r>
              <a:rPr lang="zh-CN" altLang="en-US" sz="1200" dirty="0"/>
              <a:t> cluster. The other patients not mentioned in the result section </a:t>
            </a:r>
            <a:r>
              <a:rPr lang="en-US" altLang="zh-CN" sz="1200" dirty="0"/>
              <a:t>due</a:t>
            </a:r>
            <a:r>
              <a:rPr lang="zh-CN" altLang="en-US" sz="1200" dirty="0"/>
              <a:t> </a:t>
            </a:r>
            <a:r>
              <a:rPr lang="en-US" altLang="zh-CN" sz="1200" dirty="0"/>
              <a:t>to</a:t>
            </a:r>
            <a:r>
              <a:rPr lang="zh-CN" altLang="en-US" sz="1200" dirty="0"/>
              <a:t> </a:t>
            </a:r>
            <a:r>
              <a:rPr lang="en-US" altLang="zh-CN" sz="1200" dirty="0"/>
              <a:t>insufficient</a:t>
            </a:r>
            <a:r>
              <a:rPr lang="zh-CN" altLang="en-US" sz="1200" dirty="0"/>
              <a:t> sample size, also showed good improvements in all the clusters investigated.</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98195" y="443230"/>
            <a:ext cx="10723880" cy="441960"/>
          </a:xfrm>
        </p:spPr>
        <p:txBody>
          <a:bodyPr/>
          <a:lstStyle/>
          <a:p>
            <a:r>
              <a:rPr lang="en-US" altLang="zh-CN"/>
              <a:t>Feedbacks</a:t>
            </a:r>
          </a:p>
        </p:txBody>
      </p:sp>
      <p:pic>
        <p:nvPicPr>
          <p:cNvPr id="3" name="图片 2"/>
          <p:cNvPicPr>
            <a:picLocks noChangeAspect="1"/>
          </p:cNvPicPr>
          <p:nvPr/>
        </p:nvPicPr>
        <p:blipFill>
          <a:blip r:embed="rId3"/>
          <a:srcRect t="14295"/>
          <a:stretch>
            <a:fillRect/>
          </a:stretch>
        </p:blipFill>
        <p:spPr>
          <a:xfrm>
            <a:off x="1826260" y="1009015"/>
            <a:ext cx="8667750" cy="5771515"/>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3"/>
          <a:stretch>
            <a:fillRect/>
          </a:stretch>
        </p:blipFill>
        <p:spPr>
          <a:xfrm>
            <a:off x="5981700" y="1883410"/>
            <a:ext cx="6210300" cy="3238500"/>
          </a:xfrm>
          <a:prstGeom prst="rect">
            <a:avLst/>
          </a:prstGeom>
        </p:spPr>
      </p:pic>
      <p:pic>
        <p:nvPicPr>
          <p:cNvPr id="4" name="图片 3"/>
          <p:cNvPicPr>
            <a:picLocks noChangeAspect="1"/>
          </p:cNvPicPr>
          <p:nvPr/>
        </p:nvPicPr>
        <p:blipFill>
          <a:blip r:embed="rId4"/>
          <a:stretch>
            <a:fillRect/>
          </a:stretch>
        </p:blipFill>
        <p:spPr>
          <a:xfrm>
            <a:off x="0" y="996950"/>
            <a:ext cx="6219825" cy="4752975"/>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3"/>
          <a:stretch>
            <a:fillRect/>
          </a:stretch>
        </p:blipFill>
        <p:spPr>
          <a:xfrm>
            <a:off x="82550" y="1093470"/>
            <a:ext cx="6115050" cy="4791075"/>
          </a:xfrm>
          <a:prstGeom prst="rect">
            <a:avLst/>
          </a:prstGeom>
        </p:spPr>
      </p:pic>
      <p:pic>
        <p:nvPicPr>
          <p:cNvPr id="4" name="图片 3"/>
          <p:cNvPicPr>
            <a:picLocks noChangeAspect="1"/>
          </p:cNvPicPr>
          <p:nvPr/>
        </p:nvPicPr>
        <p:blipFill>
          <a:blip r:embed="rId4"/>
          <a:stretch>
            <a:fillRect/>
          </a:stretch>
        </p:blipFill>
        <p:spPr>
          <a:xfrm>
            <a:off x="6124575" y="252095"/>
            <a:ext cx="6067425" cy="6353175"/>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3"/>
          <a:stretch>
            <a:fillRect/>
          </a:stretch>
        </p:blipFill>
        <p:spPr>
          <a:xfrm>
            <a:off x="1903159" y="450914"/>
            <a:ext cx="8401050" cy="6524625"/>
          </a:xfrm>
          <a:prstGeom prst="rect">
            <a:avLst/>
          </a:prstGeom>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651510" y="469900"/>
            <a:ext cx="4839970" cy="6319520"/>
          </a:xfrm>
          <a:prstGeom prst="rect">
            <a:avLst/>
          </a:prstGeom>
        </p:spPr>
      </p:pic>
      <p:pic>
        <p:nvPicPr>
          <p:cNvPr id="4" name="图片 3"/>
          <p:cNvPicPr>
            <a:picLocks noChangeAspect="1"/>
          </p:cNvPicPr>
          <p:nvPr/>
        </p:nvPicPr>
        <p:blipFill>
          <a:blip r:embed="rId4"/>
          <a:stretch>
            <a:fillRect/>
          </a:stretch>
        </p:blipFill>
        <p:spPr>
          <a:xfrm>
            <a:off x="5664200" y="1412240"/>
            <a:ext cx="6086475" cy="4572000"/>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87145" y="1223010"/>
            <a:ext cx="9618345" cy="4799965"/>
          </a:xfrm>
          <a:prstGeom prst="rect">
            <a:avLst/>
          </a:prstGeom>
          <a:noFill/>
        </p:spPr>
        <p:txBody>
          <a:bodyPr wrap="square" rtlCol="0">
            <a:spAutoFit/>
          </a:bodyPr>
          <a:lstStyle/>
          <a:p>
            <a:r>
              <a:rPr lang="zh-CN" altLang="en-US">
                <a:sym typeface="+mn-ea"/>
              </a:rPr>
              <a:t>Photobiomodulation (PBM) describes the use of red or near-infrared light to stimulate, heal, regenerate, and protect tissue that has either been injured, is degenerating, or else is at risk of dying. One of the organ systems of the human body that is most necessary to life, and whose optimum functioning is most worried about by humankind in general, is the brain. </a:t>
            </a:r>
          </a:p>
          <a:p>
            <a:endParaRPr lang="zh-CN" altLang="en-US"/>
          </a:p>
          <a:p>
            <a:r>
              <a:rPr lang="zh-CN" altLang="en-US">
                <a:sym typeface="+mn-ea"/>
              </a:rPr>
              <a:t>The brain suffers from many different disorders that can be classified into three broad groupings: traumatic events (stroke, traumatic brain injury, and global ischemia), degenerative diseases (dementia, Alzheimer's and Parkinson's), and psychiatric disorders (depression, anxiety, post traumatic stress disorder). There is some evidence that all these seemingly diverse conditions can be beneficially affected by applying light to the head. There is even the possibility that PBM could be used for cognitive enhancement in normal healthy people. </a:t>
            </a:r>
            <a:endParaRPr lang="zh-CN" altLang="en-US"/>
          </a:p>
          <a:p>
            <a:endParaRPr lang="zh-CN" altLang="en-US"/>
          </a:p>
          <a:p>
            <a:r>
              <a:rPr lang="zh-CN" altLang="en-US">
                <a:sym typeface="+mn-ea"/>
              </a:rPr>
              <a:t>810nm near-infrared light can penetrate the scalp and skull.Transcranial leds from the near infrared spectrum have been shown to provide anti-inflammatory and antioxidant effects.Heat shock proteins can also be added to prevent protein misfolding and unwanted synthesis;Has the potential to increase neuron regeneration and synaptic regeneration.</a:t>
            </a:r>
            <a:endParaRPr lang="zh-CN" altLang="en-US"/>
          </a:p>
        </p:txBody>
      </p:sp>
      <p:sp>
        <p:nvSpPr>
          <p:cNvPr id="4" name="文本框 3"/>
          <p:cNvSpPr txBox="1"/>
          <p:nvPr/>
        </p:nvSpPr>
        <p:spPr>
          <a:xfrm>
            <a:off x="1272540" y="574040"/>
            <a:ext cx="6033135" cy="460375"/>
          </a:xfrm>
          <a:prstGeom prst="rect">
            <a:avLst/>
          </a:prstGeom>
          <a:noFill/>
        </p:spPr>
        <p:txBody>
          <a:bodyPr wrap="square" rtlCol="0">
            <a:spAutoFit/>
          </a:bodyPr>
          <a:lstStyle/>
          <a:p>
            <a:pPr algn="l"/>
            <a:r>
              <a:rPr lang="en-US" altLang="zh-CN" sz="2400" b="1" spc="200">
                <a:solidFill>
                  <a:schemeClr val="tx1">
                    <a:lumMod val="85000"/>
                    <a:lumOff val="15000"/>
                  </a:schemeClr>
                </a:solidFill>
                <a:uFillTx/>
                <a:latin typeface="微软雅黑" panose="020B0503020204020204" charset="-122"/>
                <a:ea typeface="微软雅黑" panose="020B0503020204020204" charset="-122"/>
                <a:cs typeface="+mj-cs"/>
                <a:sym typeface="+mn-ea"/>
              </a:rPr>
              <a:t>What is Photobiomodulation?</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4497" y="452120"/>
            <a:ext cx="10852237" cy="441964"/>
          </a:xfrm>
        </p:spPr>
        <p:txBody>
          <a:bodyPr/>
          <a:lstStyle/>
          <a:p>
            <a:r>
              <a:rPr lang="en-US" altLang="zh-CN"/>
              <a:t>Other Scientific Studies</a:t>
            </a:r>
          </a:p>
        </p:txBody>
      </p:sp>
      <p:sp>
        <p:nvSpPr>
          <p:cNvPr id="3" name="文本框 2"/>
          <p:cNvSpPr txBox="1"/>
          <p:nvPr/>
        </p:nvSpPr>
        <p:spPr>
          <a:xfrm>
            <a:off x="764540" y="1350010"/>
            <a:ext cx="5013960" cy="3784600"/>
          </a:xfrm>
          <a:prstGeom prst="rect">
            <a:avLst/>
          </a:prstGeom>
          <a:noFill/>
        </p:spPr>
        <p:txBody>
          <a:bodyPr wrap="square" rtlCol="0" anchor="t">
            <a:spAutoFit/>
          </a:bodyPr>
          <a:lstStyle/>
          <a:p>
            <a:r>
              <a:rPr lang="en-US" altLang="zh-CN" sz="1600" b="1"/>
              <a:t>PBM for Stroke</a:t>
            </a:r>
          </a:p>
          <a:p>
            <a:r>
              <a:rPr lang="zh-CN" altLang="en-US" sz="1600"/>
              <a:t>https://www.ncbi.nlm.nih.gov/pubmed/30983970 https://www.ncbi.nlm.nih.gov/pubmed/29472564 https://www.ncbi.nlm.nih.gov/pubmed/22967677 </a:t>
            </a:r>
          </a:p>
          <a:p>
            <a:endParaRPr lang="en-US" altLang="zh-CN" sz="1600" b="1">
              <a:sym typeface="+mn-ea"/>
            </a:endParaRPr>
          </a:p>
          <a:p>
            <a:r>
              <a:rPr lang="en-US" altLang="zh-CN" sz="1600" b="1">
                <a:sym typeface="+mn-ea"/>
              </a:rPr>
              <a:t>PBM for Traumatic brain injury</a:t>
            </a:r>
            <a:endParaRPr lang="zh-CN" altLang="en-US" sz="1600" b="1"/>
          </a:p>
          <a:p>
            <a:r>
              <a:rPr lang="zh-CN" altLang="en-US" sz="1600"/>
              <a:t>https://www.ncbi.nlm.nih.gov/pubmed/28001756 https://www.ncbi.nlm.nih.gov/pubmed/26990361 https://www.ncbi.nlm.nih.gov/pubmed/25966949 </a:t>
            </a:r>
          </a:p>
          <a:p>
            <a:endParaRPr lang="en-US" altLang="zh-CN" sz="1600" b="1">
              <a:sym typeface="+mn-ea"/>
            </a:endParaRPr>
          </a:p>
          <a:p>
            <a:r>
              <a:rPr lang="en-US" altLang="zh-CN" sz="1600" b="1">
                <a:sym typeface="+mn-ea"/>
              </a:rPr>
              <a:t>PBM for Psychiatric disorder</a:t>
            </a:r>
            <a:endParaRPr lang="zh-CN" altLang="en-US" sz="1600" b="1">
              <a:sym typeface="+mn-ea"/>
            </a:endParaRPr>
          </a:p>
          <a:p>
            <a:r>
              <a:rPr lang="zh-CN" altLang="en-US" sz="1600">
                <a:sym typeface="+mn-ea"/>
              </a:rPr>
              <a:t>https://www.ncbi.nlm.nih.gov/pubmed/22334326 https://www.ncbi.nlm.nih.gov/pubmed/19995444 https://www.ncbi.nlm.nih.gov/pubmed/29307593</a:t>
            </a:r>
            <a:endParaRPr lang="zh-CN" altLang="en-US" sz="1600"/>
          </a:p>
          <a:p>
            <a:endParaRPr lang="zh-CN" altLang="en-US" sz="1600"/>
          </a:p>
        </p:txBody>
      </p:sp>
      <p:sp>
        <p:nvSpPr>
          <p:cNvPr id="6" name="文本框 5"/>
          <p:cNvSpPr txBox="1"/>
          <p:nvPr/>
        </p:nvSpPr>
        <p:spPr>
          <a:xfrm>
            <a:off x="5778500" y="1350010"/>
            <a:ext cx="6226810" cy="2306955"/>
          </a:xfrm>
          <a:prstGeom prst="rect">
            <a:avLst/>
          </a:prstGeom>
          <a:noFill/>
        </p:spPr>
        <p:txBody>
          <a:bodyPr wrap="square" rtlCol="0" anchor="t">
            <a:spAutoFit/>
          </a:bodyPr>
          <a:lstStyle/>
          <a:p>
            <a:r>
              <a:rPr lang="en-US" altLang="zh-CN" sz="1600" b="1" dirty="0">
                <a:sym typeface="+mn-ea"/>
              </a:rPr>
              <a:t>PBM for Alzheimer</a:t>
            </a:r>
            <a:endParaRPr lang="zh-CN" altLang="en-US" sz="1600" b="1" dirty="0"/>
          </a:p>
          <a:p>
            <a:r>
              <a:rPr lang="zh-CN" altLang="en-US" sz="1600" dirty="0">
                <a:sym typeface="+mn-ea"/>
              </a:rPr>
              <a:t>https://www.ncbi.nlm.nih.gov/pubmed/27815990 https://www.ncbi.nlm.nih.gov/pubmed/28186867 https://www.ncbi.nlm.nih.gov/pubmed/31050950</a:t>
            </a:r>
            <a:endParaRPr lang="zh-CN" altLang="en-US" sz="1600" dirty="0"/>
          </a:p>
          <a:p>
            <a:endParaRPr lang="en-US" altLang="zh-CN" sz="1600" b="1" dirty="0">
              <a:sym typeface="+mn-ea"/>
            </a:endParaRPr>
          </a:p>
          <a:p>
            <a:r>
              <a:rPr lang="en-US" altLang="zh-CN" sz="1600" b="1" dirty="0">
                <a:sym typeface="+mn-ea"/>
              </a:rPr>
              <a:t>PBM for Parkinson</a:t>
            </a:r>
            <a:endParaRPr lang="zh-CN" altLang="en-US" sz="1600" b="1" dirty="0">
              <a:sym typeface="+mn-ea"/>
            </a:endParaRPr>
          </a:p>
          <a:p>
            <a:r>
              <a:rPr lang="zh-CN" altLang="en-US" sz="1600" dirty="0">
                <a:sym typeface="+mn-ea"/>
              </a:rPr>
              <a:t>https://www.ncbi.nlm.nih.gov/pubmed/25462595 https://www.ncbi.nlm.nih.gov/pubmed/19534794 https://www.ncbi.nlm.nih.gov/pubmed/26484876 </a:t>
            </a:r>
            <a:endParaRPr lang="zh-CN" altLang="en-US" sz="1600"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4"/>
          <p:cNvSpPr>
            <a:spLocks noGrp="1"/>
          </p:cNvSpPr>
          <p:nvPr>
            <p:ph type="ctrTitle"/>
            <p:custDataLst>
              <p:tags r:id="rId2"/>
            </p:custDataLst>
          </p:nvPr>
        </p:nvSpPr>
        <p:spPr>
          <a:xfrm>
            <a:off x="614722" y="1060397"/>
            <a:ext cx="10403698" cy="5901337"/>
          </a:xfrm>
        </p:spPr>
        <p:txBody>
          <a:bodyPr>
            <a:normAutofit fontScale="90000"/>
          </a:bodyPr>
          <a:lstStyle/>
          <a:p>
            <a:r>
              <a:rPr lang="en-US" altLang="zh-CN" sz="6600" dirty="0">
                <a:solidFill>
                  <a:schemeClr val="tx1"/>
                </a:solidFill>
              </a:rPr>
              <a:t>To purchase </a:t>
            </a:r>
            <a:r>
              <a:rPr lang="en-US" altLang="zh-CN" sz="6600">
                <a:solidFill>
                  <a:schemeClr val="tx1"/>
                </a:solidFill>
              </a:rPr>
              <a:t>a unit or for </a:t>
            </a:r>
            <a:r>
              <a:rPr lang="en-US" altLang="zh-CN" sz="6600" dirty="0">
                <a:solidFill>
                  <a:schemeClr val="tx1"/>
                </a:solidFill>
              </a:rPr>
              <a:t>more information on 1070nm light therapy </a:t>
            </a:r>
            <a:br>
              <a:rPr lang="en-US" altLang="zh-CN" sz="6600" dirty="0">
                <a:solidFill>
                  <a:schemeClr val="tx1"/>
                </a:solidFill>
              </a:rPr>
            </a:br>
            <a:r>
              <a:rPr lang="en-US" altLang="zh-CN" sz="6600" dirty="0">
                <a:solidFill>
                  <a:schemeClr val="tx1"/>
                </a:solidFill>
              </a:rPr>
              <a:t>call Marvin Berman PhD 610-940-0488 or go to quietmindfdn.org</a:t>
            </a:r>
            <a:br>
              <a:rPr lang="en-US" altLang="zh-CN" sz="6600" dirty="0">
                <a:solidFill>
                  <a:schemeClr val="tx1"/>
                </a:solidFill>
              </a:rPr>
            </a:br>
            <a:endParaRPr lang="en-US" altLang="zh-CN" dirty="0">
              <a:solidFill>
                <a:schemeClr val="tx1"/>
              </a:solidFil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6277" y="426720"/>
            <a:ext cx="10852237" cy="441964"/>
          </a:xfrm>
        </p:spPr>
        <p:txBody>
          <a:bodyPr/>
          <a:lstStyle/>
          <a:p>
            <a:r>
              <a:rPr lang="en-US" altLang="zh-CN"/>
              <a:t>Principle</a:t>
            </a:r>
            <a:endParaRPr lang="zh-CN" altLang="en-US"/>
          </a:p>
        </p:txBody>
      </p:sp>
      <p:sp>
        <p:nvSpPr>
          <p:cNvPr id="4" name="文本框 3"/>
          <p:cNvSpPr txBox="1"/>
          <p:nvPr/>
        </p:nvSpPr>
        <p:spPr>
          <a:xfrm>
            <a:off x="1036320" y="4127500"/>
            <a:ext cx="10580370" cy="2306955"/>
          </a:xfrm>
          <a:prstGeom prst="rect">
            <a:avLst/>
          </a:prstGeom>
          <a:noFill/>
        </p:spPr>
        <p:txBody>
          <a:bodyPr wrap="square" rtlCol="0" anchor="t">
            <a:spAutoFit/>
          </a:bodyPr>
          <a:lstStyle/>
          <a:p>
            <a:r>
              <a:rPr lang="zh-CN" altLang="en-US" sz="1600"/>
              <a:t>Cytochrome C oxidase (CCO, also known as complex IV) is a specific structure in mitochondria that ACTS as a photon receptor and thus plays the PBM effect.PBM prevents respiratory inhibition (and correspondingly reduces energy storage) in stress cells by isolating nitric oxide (NO) and reversing the shift of oxygen in cytochrome C oxidase.This triggers transcription factors that alter gene expression levels.The binding of nitric oxide (NO) to copper (or heme) centers in the mitochondrial cytochrome C oxidase (CCO) inhibits cell respiration.But cytochrome C oxidase, which absorbs red or near-infrared (NIR) light, dissociates nitric oxide, restoring oxygen, increasing cellular respiration, and forming adenosine triphosphate (ATP).This triggers a cascade of intracellular reactions involving nitric oxide, reactive oxygen species (ROS), and cyclic adenosine phosphate (cAMP) that produce beneficial effects of PBM.</a:t>
            </a:r>
          </a:p>
        </p:txBody>
      </p:sp>
      <p:pic>
        <p:nvPicPr>
          <p:cNvPr id="3" name="图片 2" descr="PBM machine (5)"/>
          <p:cNvPicPr>
            <a:picLocks noChangeAspect="1"/>
          </p:cNvPicPr>
          <p:nvPr/>
        </p:nvPicPr>
        <p:blipFill>
          <a:blip r:embed="rId3"/>
          <a:srcRect b="10577"/>
          <a:stretch>
            <a:fillRect/>
          </a:stretch>
        </p:blipFill>
        <p:spPr>
          <a:xfrm>
            <a:off x="1105535" y="1036955"/>
            <a:ext cx="4817110" cy="3090545"/>
          </a:xfrm>
          <a:prstGeom prst="rect">
            <a:avLst/>
          </a:prstGeom>
        </p:spPr>
      </p:pic>
      <p:pic>
        <p:nvPicPr>
          <p:cNvPr id="6" name="图片 5" descr="222"/>
          <p:cNvPicPr>
            <a:picLocks noChangeAspect="1"/>
          </p:cNvPicPr>
          <p:nvPr/>
        </p:nvPicPr>
        <p:blipFill>
          <a:blip r:embed="rId4"/>
          <a:stretch>
            <a:fillRect/>
          </a:stretch>
        </p:blipFill>
        <p:spPr>
          <a:xfrm>
            <a:off x="6511925" y="631825"/>
            <a:ext cx="4714875" cy="3387090"/>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8807" y="475615"/>
            <a:ext cx="10852237" cy="441964"/>
          </a:xfrm>
        </p:spPr>
        <p:txBody>
          <a:bodyPr/>
          <a:lstStyle/>
          <a:p>
            <a:r>
              <a:rPr lang="en-US" altLang="zh-CN" dirty="0" err="1"/>
              <a:t>tPBM</a:t>
            </a:r>
            <a:r>
              <a:rPr lang="en-US" altLang="zh-CN" dirty="0"/>
              <a:t> Mechanisms of Action</a:t>
            </a:r>
          </a:p>
        </p:txBody>
      </p:sp>
      <p:sp>
        <p:nvSpPr>
          <p:cNvPr id="3" name="文本框 2"/>
          <p:cNvSpPr txBox="1"/>
          <p:nvPr/>
        </p:nvSpPr>
        <p:spPr>
          <a:xfrm>
            <a:off x="1313180" y="4095750"/>
            <a:ext cx="7434580" cy="2262671"/>
          </a:xfrm>
          <a:prstGeom prst="rect">
            <a:avLst/>
          </a:prstGeom>
          <a:noFill/>
        </p:spPr>
        <p:txBody>
          <a:bodyPr wrap="square" rtlCol="0">
            <a:spAutoFit/>
          </a:bodyPr>
          <a:lstStyle/>
          <a:p>
            <a:pPr fontAlgn="auto">
              <a:lnSpc>
                <a:spcPct val="150000"/>
              </a:lnSpc>
            </a:pPr>
            <a:endParaRPr lang="zh-CN" altLang="en-US" sz="1600" dirty="0"/>
          </a:p>
          <a:p>
            <a:pPr fontAlgn="auto">
              <a:lnSpc>
                <a:spcPct val="150000"/>
              </a:lnSpc>
            </a:pPr>
            <a:r>
              <a:rPr lang="zh-CN" altLang="en-US" sz="1600" dirty="0"/>
              <a:t>• </a:t>
            </a:r>
            <a:r>
              <a:rPr sz="1600" dirty="0"/>
              <a:t>Open heat-gated ion channels </a:t>
            </a:r>
            <a:r>
              <a:rPr lang="en-US" sz="1600" dirty="0"/>
              <a:t>to </a:t>
            </a:r>
            <a:r>
              <a:rPr sz="1600" dirty="0"/>
              <a:t>modulate transcription factors</a:t>
            </a:r>
          </a:p>
          <a:p>
            <a:pPr fontAlgn="auto">
              <a:lnSpc>
                <a:spcPct val="150000"/>
              </a:lnSpc>
            </a:pPr>
            <a:r>
              <a:rPr lang="zh-CN" altLang="en-US" sz="1600" dirty="0">
                <a:sym typeface="+mn-ea"/>
              </a:rPr>
              <a:t>• </a:t>
            </a:r>
            <a:r>
              <a:rPr sz="1600" dirty="0"/>
              <a:t>Enhance</a:t>
            </a:r>
            <a:r>
              <a:rPr lang="en-US" sz="1600" dirty="0"/>
              <a:t>s</a:t>
            </a:r>
            <a:r>
              <a:rPr sz="1600" dirty="0"/>
              <a:t> neuroprotective proteins and growth factors</a:t>
            </a:r>
          </a:p>
          <a:p>
            <a:pPr fontAlgn="auto">
              <a:lnSpc>
                <a:spcPct val="150000"/>
              </a:lnSpc>
            </a:pPr>
            <a:r>
              <a:rPr lang="zh-CN" altLang="en-US" sz="1600" dirty="0">
                <a:sym typeface="+mn-ea"/>
              </a:rPr>
              <a:t>• </a:t>
            </a:r>
            <a:r>
              <a:rPr sz="1600" dirty="0"/>
              <a:t>Increases active oxygen content inside the brain</a:t>
            </a:r>
          </a:p>
          <a:p>
            <a:pPr fontAlgn="auto">
              <a:lnSpc>
                <a:spcPct val="150000"/>
              </a:lnSpc>
            </a:pPr>
            <a:r>
              <a:rPr lang="zh-CN" altLang="en-US" sz="1600" dirty="0">
                <a:sym typeface="+mn-ea"/>
              </a:rPr>
              <a:t>• </a:t>
            </a:r>
            <a:r>
              <a:rPr sz="1600" dirty="0"/>
              <a:t>Promotes c</a:t>
            </a:r>
            <a:r>
              <a:rPr lang="en-US" sz="1600" dirty="0"/>
              <a:t>ortical</a:t>
            </a:r>
            <a:r>
              <a:rPr sz="1600" dirty="0"/>
              <a:t> production</a:t>
            </a:r>
            <a:r>
              <a:rPr lang="en-US" sz="1600" dirty="0"/>
              <a:t> of adenosine triphosphate (ATP)</a:t>
            </a:r>
            <a:endParaRPr sz="1600" dirty="0"/>
          </a:p>
          <a:p>
            <a:pPr fontAlgn="auto">
              <a:lnSpc>
                <a:spcPct val="150000"/>
              </a:lnSpc>
            </a:pPr>
            <a:r>
              <a:rPr lang="zh-CN" altLang="en-US" sz="1600" dirty="0">
                <a:sym typeface="+mn-ea"/>
              </a:rPr>
              <a:t>• </a:t>
            </a:r>
            <a:r>
              <a:rPr sz="1600" dirty="0"/>
              <a:t>Accelerate</a:t>
            </a:r>
            <a:r>
              <a:rPr lang="en-US" sz="1600" dirty="0"/>
              <a:t>s</a:t>
            </a:r>
            <a:r>
              <a:rPr sz="1600" dirty="0"/>
              <a:t> intracranial </a:t>
            </a:r>
            <a:r>
              <a:rPr lang="en-US" sz="1600" dirty="0"/>
              <a:t>blood perfusion and blood born mitochondria</a:t>
            </a:r>
            <a:endParaRPr sz="1600" dirty="0"/>
          </a:p>
        </p:txBody>
      </p:sp>
      <p:pic>
        <p:nvPicPr>
          <p:cNvPr id="5" name="图片 4" descr="impicture_7ed972799579db8061c1fcc018e95806"/>
          <p:cNvPicPr>
            <a:picLocks noChangeAspect="1"/>
          </p:cNvPicPr>
          <p:nvPr/>
        </p:nvPicPr>
        <p:blipFill>
          <a:blip r:embed="rId3"/>
          <a:srcRect t="9273" b="1674"/>
          <a:stretch>
            <a:fillRect/>
          </a:stretch>
        </p:blipFill>
        <p:spPr>
          <a:xfrm>
            <a:off x="5170170" y="917575"/>
            <a:ext cx="3783965" cy="3343910"/>
          </a:xfrm>
          <a:prstGeom prst="rect">
            <a:avLst/>
          </a:prstGeom>
        </p:spPr>
      </p:pic>
      <p:pic>
        <p:nvPicPr>
          <p:cNvPr id="6" name="图片 5" descr="1 (2)"/>
          <p:cNvPicPr>
            <a:picLocks noChangeAspect="1"/>
          </p:cNvPicPr>
          <p:nvPr/>
        </p:nvPicPr>
        <p:blipFill>
          <a:blip r:embed="rId4"/>
          <a:srcRect l="2224" t="2130" b="5075"/>
          <a:stretch>
            <a:fillRect/>
          </a:stretch>
        </p:blipFill>
        <p:spPr>
          <a:xfrm>
            <a:off x="1077595" y="1003935"/>
            <a:ext cx="3431540" cy="3257550"/>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7222" y="537845"/>
            <a:ext cx="10852237" cy="441964"/>
          </a:xfrm>
        </p:spPr>
        <p:txBody>
          <a:bodyPr/>
          <a:lstStyle/>
          <a:p>
            <a:r>
              <a:rPr lang="en-US" altLang="zh-CN"/>
              <a:t>Parameters</a:t>
            </a:r>
          </a:p>
        </p:txBody>
      </p:sp>
      <p:graphicFrame>
        <p:nvGraphicFramePr>
          <p:cNvPr id="4" name="表格 3"/>
          <p:cNvGraphicFramePr/>
          <p:nvPr>
            <p:custDataLst>
              <p:tags r:id="rId2"/>
            </p:custDataLst>
            <p:extLst>
              <p:ext uri="{D42A27DB-BD31-4B8C-83A1-F6EECF244321}">
                <p14:modId xmlns:p14="http://schemas.microsoft.com/office/powerpoint/2010/main" val="2702209326"/>
              </p:ext>
            </p:extLst>
          </p:nvPr>
        </p:nvGraphicFramePr>
        <p:xfrm>
          <a:off x="977265" y="1428750"/>
          <a:ext cx="10677525" cy="3170555"/>
        </p:xfrm>
        <a:graphic>
          <a:graphicData uri="http://schemas.openxmlformats.org/drawingml/2006/table">
            <a:tbl>
              <a:tblPr firstRow="1" bandRow="1">
                <a:tableStyleId>{5C22544A-7EE6-4342-B048-85BDC9FD1C3A}</a:tableStyleId>
              </a:tblPr>
              <a:tblGrid>
                <a:gridCol w="1854200">
                  <a:extLst>
                    <a:ext uri="{9D8B030D-6E8A-4147-A177-3AD203B41FA5}">
                      <a16:colId xmlns:a16="http://schemas.microsoft.com/office/drawing/2014/main" val="20000"/>
                    </a:ext>
                  </a:extLst>
                </a:gridCol>
                <a:gridCol w="4455795">
                  <a:extLst>
                    <a:ext uri="{9D8B030D-6E8A-4147-A177-3AD203B41FA5}">
                      <a16:colId xmlns:a16="http://schemas.microsoft.com/office/drawing/2014/main" val="20001"/>
                    </a:ext>
                  </a:extLst>
                </a:gridCol>
                <a:gridCol w="2376805">
                  <a:extLst>
                    <a:ext uri="{9D8B030D-6E8A-4147-A177-3AD203B41FA5}">
                      <a16:colId xmlns:a16="http://schemas.microsoft.com/office/drawing/2014/main" val="20002"/>
                    </a:ext>
                  </a:extLst>
                </a:gridCol>
                <a:gridCol w="1990725">
                  <a:extLst>
                    <a:ext uri="{9D8B030D-6E8A-4147-A177-3AD203B41FA5}">
                      <a16:colId xmlns:a16="http://schemas.microsoft.com/office/drawing/2014/main" val="20003"/>
                    </a:ext>
                  </a:extLst>
                </a:gridCol>
              </a:tblGrid>
              <a:tr h="466725">
                <a:tc>
                  <a:txBody>
                    <a:bodyPr/>
                    <a:lstStyle/>
                    <a:p>
                      <a:pPr>
                        <a:buNone/>
                      </a:pPr>
                      <a:r>
                        <a:rPr lang="en-US" altLang="zh-CN" sz="1800" b="1">
                          <a:latin typeface="Arial" panose="020B0604020202020204" pitchFamily="34" charset="0"/>
                          <a:cs typeface="Arial" panose="020B0604020202020204" pitchFamily="34" charset="0"/>
                          <a:sym typeface="+mn-ea"/>
                        </a:rPr>
                        <a:t>Name </a:t>
                      </a:r>
                    </a:p>
                  </a:txBody>
                  <a:tcPr/>
                </a:tc>
                <a:tc>
                  <a:txBody>
                    <a:bodyPr/>
                    <a:lstStyle/>
                    <a:p>
                      <a:pPr>
                        <a:buNone/>
                      </a:pPr>
                      <a:r>
                        <a:rPr kumimoji="1" lang="en-US" altLang="zh-CN" sz="1800" b="0" dirty="0">
                          <a:latin typeface="Arial" panose="020B0604020202020204" pitchFamily="34" charset="0"/>
                          <a:ea typeface="等线" panose="02010600030101010101" pitchFamily="2" charset="-122"/>
                          <a:cs typeface="Arial" panose="020B0604020202020204" pitchFamily="34" charset="0"/>
                          <a:sym typeface="+mn-ea"/>
                        </a:rPr>
                        <a:t>Brain Photobiomodulation Helmet </a:t>
                      </a:r>
                    </a:p>
                  </a:txBody>
                  <a:tcPr/>
                </a:tc>
                <a:tc>
                  <a:txBody>
                    <a:bodyPr/>
                    <a:lstStyle/>
                    <a:p>
                      <a:pPr>
                        <a:buNone/>
                      </a:pPr>
                      <a:endParaRPr lang="zh-CN" altLang="en-US" sz="1800" b="1">
                        <a:latin typeface="Arial" panose="020B0604020202020204" pitchFamily="34" charset="0"/>
                        <a:cs typeface="Arial" panose="020B0604020202020204" pitchFamily="34" charset="0"/>
                      </a:endParaRPr>
                    </a:p>
                  </a:txBody>
                  <a:tcPr/>
                </a:tc>
                <a:tc>
                  <a:txBody>
                    <a:bodyPr/>
                    <a:lstStyle/>
                    <a:p>
                      <a:pPr>
                        <a:buNone/>
                      </a:pPr>
                      <a:endParaRPr lang="zh-CN" altLang="en-US" sz="18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98780">
                <a:tc>
                  <a:txBody>
                    <a:bodyPr/>
                    <a:lstStyle/>
                    <a:p>
                      <a:pPr>
                        <a:buNone/>
                      </a:pPr>
                      <a:r>
                        <a:rPr lang="zh-CN" altLang="en-US" sz="1800" b="1">
                          <a:latin typeface="Arial" panose="020B0604020202020204" pitchFamily="34" charset="0"/>
                          <a:cs typeface="Arial" panose="020B0604020202020204" pitchFamily="34" charset="0"/>
                        </a:rPr>
                        <a:t>Model</a:t>
                      </a:r>
                    </a:p>
                  </a:txBody>
                  <a:tcPr/>
                </a:tc>
                <a:tc>
                  <a:txBody>
                    <a:bodyPr/>
                    <a:lstStyle/>
                    <a:p>
                      <a:pPr>
                        <a:buNone/>
                      </a:pPr>
                      <a:r>
                        <a:rPr lang="zh-CN" altLang="en-US" sz="1800">
                          <a:latin typeface="Arial" panose="020B0604020202020204" pitchFamily="34" charset="0"/>
                          <a:cs typeface="Arial" panose="020B0604020202020204" pitchFamily="34" charset="0"/>
                          <a:sym typeface="+mn-ea"/>
                        </a:rPr>
                        <a:t>GY-</a:t>
                      </a:r>
                      <a:r>
                        <a:rPr lang="en-US" altLang="zh-CN" sz="1800">
                          <a:latin typeface="Arial" panose="020B0604020202020204" pitchFamily="34" charset="0"/>
                          <a:cs typeface="Arial" panose="020B0604020202020204" pitchFamily="34" charset="0"/>
                          <a:sym typeface="+mn-ea"/>
                        </a:rPr>
                        <a:t>PDT</a:t>
                      </a:r>
                    </a:p>
                  </a:txBody>
                  <a:tcPr/>
                </a:tc>
                <a:tc>
                  <a:txBody>
                    <a:bodyPr/>
                    <a:lstStyle/>
                    <a:p>
                      <a:pPr>
                        <a:buNone/>
                      </a:pPr>
                      <a:r>
                        <a:rPr lang="en-US" altLang="zh-CN" sz="1800" b="1">
                          <a:latin typeface="Arial" panose="020B0604020202020204" pitchFamily="34" charset="0"/>
                          <a:cs typeface="Arial" panose="020B0604020202020204" pitchFamily="34" charset="0"/>
                        </a:rPr>
                        <a:t>W</a:t>
                      </a:r>
                      <a:r>
                        <a:rPr lang="zh-CN" altLang="en-US" sz="1800" b="1">
                          <a:latin typeface="Arial" panose="020B0604020202020204" pitchFamily="34" charset="0"/>
                          <a:cs typeface="Arial" panose="020B0604020202020204" pitchFamily="34" charset="0"/>
                        </a:rPr>
                        <a:t>avelength</a:t>
                      </a:r>
                    </a:p>
                  </a:txBody>
                  <a:tcPr/>
                </a:tc>
                <a:tc>
                  <a:txBody>
                    <a:bodyPr/>
                    <a:lstStyle/>
                    <a:p>
                      <a:pPr>
                        <a:buNone/>
                      </a:pPr>
                      <a:r>
                        <a:rPr lang="en-US" altLang="zh-CN" sz="1800" b="0" dirty="0">
                          <a:latin typeface="Arial" panose="020B0604020202020204" pitchFamily="34" charset="0"/>
                          <a:cs typeface="Arial" panose="020B0604020202020204" pitchFamily="34" charset="0"/>
                        </a:rPr>
                        <a:t>1070</a:t>
                      </a:r>
                      <a:r>
                        <a:rPr lang="zh-CN" altLang="en-US" sz="1800" b="0" dirty="0">
                          <a:latin typeface="Arial" panose="020B0604020202020204" pitchFamily="34" charset="0"/>
                          <a:cs typeface="Arial" panose="020B0604020202020204" pitchFamily="34" charset="0"/>
                        </a:rPr>
                        <a:t> nm </a:t>
                      </a:r>
                    </a:p>
                  </a:txBody>
                  <a:tcPr/>
                </a:tc>
                <a:extLst>
                  <a:ext uri="{0D108BD9-81ED-4DB2-BD59-A6C34878D82A}">
                    <a16:rowId xmlns:a16="http://schemas.microsoft.com/office/drawing/2014/main" val="10001"/>
                  </a:ext>
                </a:extLst>
              </a:tr>
              <a:tr h="398145">
                <a:tc>
                  <a:txBody>
                    <a:bodyPr/>
                    <a:lstStyle/>
                    <a:p>
                      <a:pPr>
                        <a:buNone/>
                      </a:pPr>
                      <a:r>
                        <a:rPr lang="zh-CN" altLang="en-US" sz="1800" b="1">
                          <a:latin typeface="Arial" panose="020B0604020202020204" pitchFamily="34" charset="0"/>
                          <a:cs typeface="Arial" panose="020B0604020202020204" pitchFamily="34" charset="0"/>
                        </a:rPr>
                        <a:t>Led </a:t>
                      </a:r>
                      <a:r>
                        <a:rPr lang="en-US" altLang="zh-CN" sz="1800" b="1">
                          <a:latin typeface="Arial" panose="020B0604020202020204" pitchFamily="34" charset="0"/>
                          <a:cs typeface="Arial" panose="020B0604020202020204" pitchFamily="34" charset="0"/>
                        </a:rPr>
                        <a:t>q</a:t>
                      </a:r>
                      <a:r>
                        <a:rPr lang="zh-CN" altLang="en-US" sz="1800" b="1">
                          <a:latin typeface="Arial" panose="020B0604020202020204" pitchFamily="34" charset="0"/>
                          <a:cs typeface="Arial" panose="020B0604020202020204" pitchFamily="34" charset="0"/>
                        </a:rPr>
                        <a:t>uantity</a:t>
                      </a:r>
                    </a:p>
                  </a:txBody>
                  <a:tcPr/>
                </a:tc>
                <a:tc>
                  <a:txBody>
                    <a:bodyPr/>
                    <a:lstStyle/>
                    <a:p>
                      <a:pPr>
                        <a:buNone/>
                      </a:pPr>
                      <a:r>
                        <a:rPr lang="en-US" altLang="zh-CN" sz="1800">
                          <a:latin typeface="Arial" panose="020B0604020202020204" pitchFamily="34" charset="0"/>
                          <a:cs typeface="Arial" panose="020B0604020202020204" pitchFamily="34" charset="0"/>
                        </a:rPr>
                        <a:t>256 pcs</a:t>
                      </a:r>
                    </a:p>
                  </a:txBody>
                  <a:tcPr/>
                </a:tc>
                <a:tc>
                  <a:txBody>
                    <a:bodyPr/>
                    <a:lstStyle/>
                    <a:p>
                      <a:pPr>
                        <a:buNone/>
                      </a:pPr>
                      <a:r>
                        <a:rPr lang="en-US" altLang="zh-CN" sz="1800" b="1" dirty="0">
                          <a:latin typeface="Arial" panose="020B0604020202020204" pitchFamily="34" charset="0"/>
                          <a:cs typeface="Arial" panose="020B0604020202020204" pitchFamily="34" charset="0"/>
                        </a:rPr>
                        <a:t>Power (Each</a:t>
                      </a:r>
                      <a:r>
                        <a:rPr lang="zh-CN" altLang="en-US" sz="1800" b="1" dirty="0">
                          <a:latin typeface="Arial" panose="020B0604020202020204" pitchFamily="34" charset="0"/>
                          <a:cs typeface="Arial" panose="020B0604020202020204" pitchFamily="34" charset="0"/>
                        </a:rPr>
                        <a:t> LED</a:t>
                      </a:r>
                      <a:r>
                        <a:rPr lang="en-US" altLang="zh-CN" sz="1800" b="1" dirty="0">
                          <a:latin typeface="Arial" panose="020B0604020202020204" pitchFamily="34" charset="0"/>
                          <a:cs typeface="Arial" panose="020B0604020202020204" pitchFamily="34" charset="0"/>
                        </a:rPr>
                        <a:t>)</a:t>
                      </a:r>
                    </a:p>
                  </a:txBody>
                  <a:tcPr/>
                </a:tc>
                <a:tc>
                  <a:txBody>
                    <a:bodyPr/>
                    <a:lstStyle/>
                    <a:p>
                      <a:pPr>
                        <a:buNone/>
                      </a:pPr>
                      <a:r>
                        <a:rPr lang="en-US" altLang="zh-CN" sz="1800" dirty="0">
                          <a:latin typeface="Arial" panose="020B0604020202020204" pitchFamily="34" charset="0"/>
                          <a:cs typeface="Arial" panose="020B0604020202020204" pitchFamily="34" charset="0"/>
                        </a:rPr>
                        <a:t>50</a:t>
                      </a:r>
                      <a:r>
                        <a:rPr lang="zh-CN" altLang="en-US" sz="1800" dirty="0">
                          <a:latin typeface="Arial" panose="020B0604020202020204" pitchFamily="34" charset="0"/>
                          <a:cs typeface="Arial" panose="020B0604020202020204" pitchFamily="34" charset="0"/>
                        </a:rPr>
                        <a:t> mW</a:t>
                      </a:r>
                      <a:endParaRPr lang="zh-CN" altLang="en-US" sz="18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69900">
                <a:tc>
                  <a:txBody>
                    <a:bodyPr/>
                    <a:lstStyle/>
                    <a:p>
                      <a:pPr>
                        <a:buNone/>
                      </a:pPr>
                      <a:r>
                        <a:rPr lang="en-US" altLang="zh-CN" sz="1800" b="1">
                          <a:latin typeface="Arial" panose="020B0604020202020204" pitchFamily="34" charset="0"/>
                          <a:cs typeface="Arial" panose="020B0604020202020204" pitchFamily="34" charset="0"/>
                        </a:rPr>
                        <a:t>Output power</a:t>
                      </a:r>
                    </a:p>
                  </a:txBody>
                  <a:tcPr/>
                </a:tc>
                <a:tc>
                  <a:txBody>
                    <a:bodyPr/>
                    <a:lstStyle/>
                    <a:p>
                      <a:pPr>
                        <a:buNone/>
                      </a:pPr>
                      <a:r>
                        <a:rPr lang="zh-CN" altLang="en-US" sz="1800">
                          <a:latin typeface="Arial" panose="020B0604020202020204" pitchFamily="34" charset="0"/>
                          <a:cs typeface="Arial" panose="020B0604020202020204" pitchFamily="34" charset="0"/>
                        </a:rPr>
                        <a:t>15 W</a:t>
                      </a:r>
                    </a:p>
                  </a:txBody>
                  <a:tcPr/>
                </a:tc>
                <a:tc>
                  <a:txBody>
                    <a:bodyPr/>
                    <a:lstStyle/>
                    <a:p>
                      <a:pPr>
                        <a:buNone/>
                      </a:pPr>
                      <a:r>
                        <a:rPr lang="en-US" altLang="zh-CN" sz="1800" b="1">
                          <a:latin typeface="Arial" panose="020B0604020202020204" pitchFamily="34" charset="0"/>
                          <a:cs typeface="Arial" panose="020B0604020202020204" pitchFamily="34" charset="0"/>
                          <a:sym typeface="+mn-ea"/>
                        </a:rPr>
                        <a:t>LED frequency</a:t>
                      </a:r>
                    </a:p>
                  </a:txBody>
                  <a:tcPr/>
                </a:tc>
                <a:tc>
                  <a:txBody>
                    <a:bodyPr/>
                    <a:lstStyle/>
                    <a:p>
                      <a:pPr>
                        <a:buNone/>
                      </a:pPr>
                      <a:r>
                        <a:rPr lang="en-US" altLang="zh-CN" sz="1800">
                          <a:latin typeface="Arial" panose="020B0604020202020204" pitchFamily="34" charset="0"/>
                          <a:cs typeface="Arial" panose="020B0604020202020204" pitchFamily="34" charset="0"/>
                          <a:sym typeface="+mn-ea"/>
                        </a:rPr>
                        <a:t>1-20kHz / 40Hz</a:t>
                      </a:r>
                      <a:endParaRPr lang="en-US" altLang="zh-CN"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98145">
                <a:tc>
                  <a:txBody>
                    <a:bodyPr/>
                    <a:lstStyle/>
                    <a:p>
                      <a:pPr>
                        <a:buNone/>
                      </a:pPr>
                      <a:r>
                        <a:rPr lang="en-US" altLang="zh-CN" sz="1800" b="1">
                          <a:latin typeface="Arial" panose="020B0604020202020204" pitchFamily="34" charset="0"/>
                          <a:cs typeface="Arial" panose="020B0604020202020204" pitchFamily="34" charset="0"/>
                        </a:rPr>
                        <a:t>Input voltage</a:t>
                      </a:r>
                    </a:p>
                  </a:txBody>
                  <a:tcPr/>
                </a:tc>
                <a:tc>
                  <a:txBody>
                    <a:bodyPr/>
                    <a:lstStyle/>
                    <a:p>
                      <a:pPr>
                        <a:buNone/>
                      </a:pPr>
                      <a:r>
                        <a:rPr lang="en-US" altLang="zh-CN" sz="1800">
                          <a:latin typeface="Arial" panose="020B0604020202020204" pitchFamily="34" charset="0"/>
                          <a:cs typeface="Arial" panose="020B0604020202020204" pitchFamily="34" charset="0"/>
                        </a:rPr>
                        <a:t>100-240V</a:t>
                      </a:r>
                    </a:p>
                  </a:txBody>
                  <a:tcPr/>
                </a:tc>
                <a:tc>
                  <a:txBody>
                    <a:bodyPr/>
                    <a:lstStyle/>
                    <a:p>
                      <a:pPr>
                        <a:buNone/>
                      </a:pPr>
                      <a:r>
                        <a:rPr lang="en-US" altLang="zh-CN" sz="1800" b="1">
                          <a:latin typeface="Arial" panose="020B0604020202020204" pitchFamily="34" charset="0"/>
                          <a:cs typeface="Arial" panose="020B0604020202020204" pitchFamily="34" charset="0"/>
                          <a:sym typeface="+mn-ea"/>
                        </a:rPr>
                        <a:t>Work voltage</a:t>
                      </a:r>
                    </a:p>
                  </a:txBody>
                  <a:tcPr/>
                </a:tc>
                <a:tc>
                  <a:txBody>
                    <a:bodyPr/>
                    <a:lstStyle/>
                    <a:p>
                      <a:pPr>
                        <a:buNone/>
                      </a:pPr>
                      <a:r>
                        <a:rPr lang="en-US" altLang="zh-CN" sz="1800">
                          <a:latin typeface="Arial" panose="020B0604020202020204" pitchFamily="34" charset="0"/>
                          <a:cs typeface="Arial" panose="020B0604020202020204" pitchFamily="34" charset="0"/>
                          <a:sym typeface="+mn-ea"/>
                        </a:rPr>
                        <a:t>5V-6A</a:t>
                      </a:r>
                      <a:endParaRPr lang="en-US" altLang="zh-CN"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98780">
                <a:tc>
                  <a:txBody>
                    <a:bodyPr/>
                    <a:lstStyle/>
                    <a:p>
                      <a:pPr>
                        <a:buNone/>
                      </a:pPr>
                      <a:r>
                        <a:rPr lang="en-US" altLang="zh-CN" sz="1800" b="1">
                          <a:latin typeface="Arial" panose="020B0604020202020204" pitchFamily="34" charset="0"/>
                          <a:cs typeface="Arial" panose="020B0604020202020204" pitchFamily="34" charset="0"/>
                          <a:sym typeface="+mn-ea"/>
                        </a:rPr>
                        <a:t>Input current</a:t>
                      </a:r>
                    </a:p>
                  </a:txBody>
                  <a:tcPr/>
                </a:tc>
                <a:tc>
                  <a:txBody>
                    <a:bodyPr/>
                    <a:lstStyle/>
                    <a:p>
                      <a:pPr>
                        <a:buNone/>
                      </a:pPr>
                      <a:r>
                        <a:rPr lang="en-US" altLang="zh-CN" sz="1800">
                          <a:latin typeface="Arial" panose="020B0604020202020204" pitchFamily="34" charset="0"/>
                          <a:cs typeface="Arial" panose="020B0604020202020204" pitchFamily="34" charset="0"/>
                        </a:rPr>
                        <a:t>800mA</a:t>
                      </a:r>
                    </a:p>
                  </a:txBody>
                  <a:tcPr/>
                </a:tc>
                <a:tc>
                  <a:txBody>
                    <a:bodyPr/>
                    <a:lstStyle/>
                    <a:p>
                      <a:pPr>
                        <a:buNone/>
                      </a:pPr>
                      <a:r>
                        <a:rPr lang="en-US" sz="1800" b="1">
                          <a:latin typeface="Arial" panose="020B0604020202020204" pitchFamily="34" charset="0"/>
                          <a:cs typeface="Arial" panose="020B0604020202020204" pitchFamily="34" charset="0"/>
                        </a:rPr>
                        <a:t>Certificate</a:t>
                      </a:r>
                    </a:p>
                  </a:txBody>
                  <a:tcPr/>
                </a:tc>
                <a:tc>
                  <a:txBody>
                    <a:bodyPr/>
                    <a:lstStyle/>
                    <a:p>
                      <a:pPr>
                        <a:buNone/>
                      </a:pPr>
                      <a:r>
                        <a:rPr lang="en-US" altLang="zh-CN" sz="1800">
                          <a:latin typeface="Arial" panose="020B0604020202020204" pitchFamily="34" charset="0"/>
                          <a:cs typeface="Arial" panose="020B0604020202020204" pitchFamily="34" charset="0"/>
                        </a:rPr>
                        <a:t>CE, FDA</a:t>
                      </a:r>
                    </a:p>
                  </a:txBody>
                  <a:tcPr/>
                </a:tc>
                <a:extLst>
                  <a:ext uri="{0D108BD9-81ED-4DB2-BD59-A6C34878D82A}">
                    <a16:rowId xmlns:a16="http://schemas.microsoft.com/office/drawing/2014/main" val="10005"/>
                  </a:ext>
                </a:extLst>
              </a:tr>
              <a:tr h="398780">
                <a:tc>
                  <a:txBody>
                    <a:bodyPr/>
                    <a:lstStyle/>
                    <a:p>
                      <a:pPr>
                        <a:buNone/>
                      </a:pPr>
                      <a:r>
                        <a:rPr lang="en-US" altLang="zh-CN" sz="1800" b="1">
                          <a:latin typeface="Arial" panose="020B0604020202020204" pitchFamily="34" charset="0"/>
                          <a:cs typeface="Arial" panose="020B0604020202020204" pitchFamily="34" charset="0"/>
                          <a:sym typeface="+mn-ea"/>
                        </a:rPr>
                        <a:t>Function</a:t>
                      </a:r>
                    </a:p>
                  </a:txBody>
                  <a:tcPr/>
                </a:tc>
                <a:tc>
                  <a:txBody>
                    <a:bodyPr/>
                    <a:lstStyle/>
                    <a:p>
                      <a:pPr>
                        <a:buNone/>
                      </a:pPr>
                      <a:r>
                        <a:rPr lang="en-US" altLang="zh-CN" sz="1800">
                          <a:latin typeface="Arial" panose="020B0604020202020204" pitchFamily="34" charset="0"/>
                          <a:cs typeface="Arial" panose="020B0604020202020204" pitchFamily="34" charset="0"/>
                        </a:rPr>
                        <a:t>Two channel independently control</a:t>
                      </a:r>
                    </a:p>
                    <a:p>
                      <a:pPr>
                        <a:buNone/>
                      </a:pPr>
                      <a:r>
                        <a:rPr lang="en-US" altLang="zh-CN" sz="1800">
                          <a:latin typeface="Arial" panose="020B0604020202020204" pitchFamily="34" charset="0"/>
                          <a:cs typeface="Arial" panose="020B0604020202020204" pitchFamily="34" charset="0"/>
                        </a:rPr>
                        <a:t>Time/Power/Frequency adjustable</a:t>
                      </a:r>
                    </a:p>
                  </a:txBody>
                  <a:tcPr/>
                </a:tc>
                <a:tc>
                  <a:txBody>
                    <a:bodyPr/>
                    <a:lstStyle/>
                    <a:p>
                      <a:pPr>
                        <a:buNone/>
                      </a:pPr>
                      <a:r>
                        <a:rPr lang="en-US" altLang="en-US" sz="1800" b="1" dirty="0">
                          <a:latin typeface="Arial" panose="020B0604020202020204" pitchFamily="34" charset="0"/>
                          <a:cs typeface="Arial" panose="020B0604020202020204" pitchFamily="34" charset="0"/>
                        </a:rPr>
                        <a:t>OEM</a:t>
                      </a:r>
                    </a:p>
                  </a:txBody>
                  <a:tcPr/>
                </a:tc>
                <a:tc>
                  <a:txBody>
                    <a:bodyPr/>
                    <a:lstStyle/>
                    <a:p>
                      <a:pPr>
                        <a:buNone/>
                      </a:pPr>
                      <a:r>
                        <a:rPr lang="en-US" altLang="zh-CN" sz="1800" dirty="0">
                          <a:latin typeface="Arial" panose="020B0604020202020204" pitchFamily="34" charset="0"/>
                          <a:cs typeface="Arial" panose="020B0604020202020204" pitchFamily="34" charset="0"/>
                        </a:rPr>
                        <a:t>support</a:t>
                      </a:r>
                    </a:p>
                  </a:txBody>
                  <a:tcPr/>
                </a:tc>
                <a:extLst>
                  <a:ext uri="{0D108BD9-81ED-4DB2-BD59-A6C34878D82A}">
                    <a16:rowId xmlns:a16="http://schemas.microsoft.com/office/drawing/2014/main" val="10006"/>
                  </a:ext>
                </a:extLst>
              </a:tr>
            </a:tbl>
          </a:graphicData>
        </a:graphic>
      </p:graphicFrame>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
          <p:cNvPicPr>
            <a:picLocks noChangeAspect="1"/>
          </p:cNvPicPr>
          <p:nvPr/>
        </p:nvPicPr>
        <p:blipFill>
          <a:blip r:embed="rId3"/>
          <a:stretch>
            <a:fillRect/>
          </a:stretch>
        </p:blipFill>
        <p:spPr>
          <a:xfrm>
            <a:off x="1334770" y="668655"/>
            <a:ext cx="9630410" cy="4669790"/>
          </a:xfrm>
          <a:prstGeom prst="rect">
            <a:avLst/>
          </a:prstGeom>
        </p:spPr>
      </p:pic>
      <p:sp>
        <p:nvSpPr>
          <p:cNvPr id="6" name="标题 5"/>
          <p:cNvSpPr>
            <a:spLocks noGrp="1"/>
          </p:cNvSpPr>
          <p:nvPr>
            <p:ph type="title"/>
          </p:nvPr>
        </p:nvSpPr>
        <p:spPr>
          <a:xfrm>
            <a:off x="723900" y="5667375"/>
            <a:ext cx="10852150" cy="1009015"/>
          </a:xfrm>
        </p:spPr>
        <p:txBody>
          <a:bodyPr/>
          <a:lstStyle/>
          <a:p>
            <a:r>
              <a:rPr lang="en-US" altLang="zh-CN" sz="1400"/>
              <a:t>Touch Screen model</a:t>
            </a:r>
            <a:br>
              <a:rPr lang="en-US" altLang="zh-CN" sz="1400" b="0"/>
            </a:br>
            <a:r>
              <a:rPr lang="en-US" altLang="zh-CN" sz="1400" b="0"/>
              <a:t>1-20k Hz adjustable</a:t>
            </a:r>
            <a:br>
              <a:rPr lang="en-US" altLang="zh-CN" sz="1400" b="0"/>
            </a:br>
            <a:r>
              <a:rPr lang="en-US" altLang="zh-CN" sz="1400" b="0"/>
              <a:t>0-30minutes adjustable</a:t>
            </a:r>
            <a:br>
              <a:rPr lang="en-US" altLang="zh-CN" sz="1400" b="0"/>
            </a:br>
            <a:r>
              <a:rPr lang="en-US" altLang="zh-CN" sz="1400" b="0">
                <a:sym typeface="+mn-ea"/>
              </a:rPr>
              <a:t>Two channels(0%,25%,50%,100%) of two areas independently control</a:t>
            </a:r>
            <a:br>
              <a:rPr lang="en-US" altLang="zh-CN" sz="1400"/>
            </a:br>
            <a:endParaRPr lang="en-US" altLang="zh-CN" sz="1400" b="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82607" y="511175"/>
            <a:ext cx="10852237" cy="441964"/>
          </a:xfrm>
        </p:spPr>
        <p:txBody>
          <a:bodyPr/>
          <a:lstStyle/>
          <a:p>
            <a:r>
              <a:rPr lang="en-US" altLang="zh-CN"/>
              <a:t>Product Comparison</a:t>
            </a:r>
          </a:p>
        </p:txBody>
      </p:sp>
      <p:graphicFrame>
        <p:nvGraphicFramePr>
          <p:cNvPr id="12" name="表格 11"/>
          <p:cNvGraphicFramePr/>
          <p:nvPr>
            <p:custDataLst>
              <p:tags r:id="rId2"/>
            </p:custDataLst>
            <p:extLst>
              <p:ext uri="{D42A27DB-BD31-4B8C-83A1-F6EECF244321}">
                <p14:modId xmlns:p14="http://schemas.microsoft.com/office/powerpoint/2010/main" val="2359512398"/>
              </p:ext>
            </p:extLst>
          </p:nvPr>
        </p:nvGraphicFramePr>
        <p:xfrm>
          <a:off x="1002665" y="1322070"/>
          <a:ext cx="9224645" cy="4321175"/>
        </p:xfrm>
        <a:graphic>
          <a:graphicData uri="http://schemas.openxmlformats.org/drawingml/2006/table">
            <a:tbl>
              <a:tblPr firstRow="1" bandRow="1">
                <a:tableStyleId>{5C22544A-7EE6-4342-B048-85BDC9FD1C3A}</a:tableStyleId>
              </a:tblPr>
              <a:tblGrid>
                <a:gridCol w="2004695">
                  <a:extLst>
                    <a:ext uri="{9D8B030D-6E8A-4147-A177-3AD203B41FA5}">
                      <a16:colId xmlns:a16="http://schemas.microsoft.com/office/drawing/2014/main" val="20000"/>
                    </a:ext>
                  </a:extLst>
                </a:gridCol>
                <a:gridCol w="2451735">
                  <a:extLst>
                    <a:ext uri="{9D8B030D-6E8A-4147-A177-3AD203B41FA5}">
                      <a16:colId xmlns:a16="http://schemas.microsoft.com/office/drawing/2014/main" val="20001"/>
                    </a:ext>
                  </a:extLst>
                </a:gridCol>
                <a:gridCol w="2228215">
                  <a:extLst>
                    <a:ext uri="{9D8B030D-6E8A-4147-A177-3AD203B41FA5}">
                      <a16:colId xmlns:a16="http://schemas.microsoft.com/office/drawing/2014/main" val="20002"/>
                    </a:ext>
                  </a:extLst>
                </a:gridCol>
                <a:gridCol w="2540000">
                  <a:extLst>
                    <a:ext uri="{9D8B030D-6E8A-4147-A177-3AD203B41FA5}">
                      <a16:colId xmlns:a16="http://schemas.microsoft.com/office/drawing/2014/main" val="20003"/>
                    </a:ext>
                  </a:extLst>
                </a:gridCol>
              </a:tblGrid>
              <a:tr h="408305">
                <a:tc>
                  <a:txBody>
                    <a:bodyPr/>
                    <a:lstStyle/>
                    <a:p>
                      <a:pPr>
                        <a:buNone/>
                      </a:pPr>
                      <a:r>
                        <a:rPr lang="en-US" altLang="zh-CN" sz="1200"/>
                        <a:t>Name</a:t>
                      </a:r>
                    </a:p>
                  </a:txBody>
                  <a:tcPr/>
                </a:tc>
                <a:tc>
                  <a:txBody>
                    <a:bodyPr/>
                    <a:lstStyle/>
                    <a:p>
                      <a:pPr algn="ctr">
                        <a:buNone/>
                      </a:pPr>
                      <a:r>
                        <a:rPr kumimoji="1" lang="en-US" sz="1200" dirty="0">
                          <a:latin typeface="Arial" panose="020B0604020202020204" pitchFamily="34" charset="0"/>
                          <a:ea typeface="等线" panose="02010600030101010101" pitchFamily="2" charset="-122"/>
                          <a:cs typeface="Arial" panose="020B0604020202020204" pitchFamily="34" charset="0"/>
                          <a:sym typeface="+mn-ea"/>
                        </a:rPr>
                        <a:t>QMF 1070nm TPBM System</a:t>
                      </a:r>
                      <a:endParaRPr lang="en-US" sz="1200" dirty="0">
                        <a:latin typeface="Arial" panose="020B0604020202020204" pitchFamily="34" charset="0"/>
                        <a:cs typeface="Arial" panose="020B0604020202020204" pitchFamily="34" charset="0"/>
                      </a:endParaRPr>
                    </a:p>
                  </a:txBody>
                  <a:tcPr/>
                </a:tc>
                <a:tc>
                  <a:txBody>
                    <a:bodyPr/>
                    <a:lstStyle/>
                    <a:p>
                      <a:pPr algn="ctr">
                        <a:buNone/>
                      </a:pPr>
                      <a:r>
                        <a:rPr lang="en-US" altLang="zh-CN" sz="1200" dirty="0">
                          <a:sym typeface="+mn-ea"/>
                        </a:rPr>
                        <a:t>Vielight</a:t>
                      </a:r>
                      <a:r>
                        <a:rPr lang="zh-CN" altLang="en-US" sz="1200" dirty="0">
                          <a:sym typeface="+mn-ea"/>
                        </a:rPr>
                        <a:t> </a:t>
                      </a:r>
                      <a:r>
                        <a:rPr lang="en-US" altLang="zh-CN" sz="1200" dirty="0">
                          <a:sym typeface="+mn-ea"/>
                        </a:rPr>
                        <a:t>Neuro</a:t>
                      </a:r>
                      <a:r>
                        <a:rPr lang="zh-CN" altLang="en-US" sz="1200" dirty="0">
                          <a:sym typeface="+mn-ea"/>
                        </a:rPr>
                        <a:t> PBM </a:t>
                      </a:r>
                      <a:r>
                        <a:rPr lang="en-US" altLang="zh-CN" sz="1200" dirty="0">
                          <a:sym typeface="+mn-ea"/>
                        </a:rPr>
                        <a:t>Device</a:t>
                      </a:r>
                      <a:endParaRPr lang="zh-CN" altLang="en-US" sz="1200" dirty="0">
                        <a:sym typeface="+mn-ea"/>
                      </a:endParaRPr>
                    </a:p>
                    <a:p>
                      <a:pPr algn="ctr">
                        <a:buNone/>
                      </a:pPr>
                      <a:endParaRPr lang="zh-CN" altLang="en-US" sz="1200" dirty="0">
                        <a:sym typeface="+mn-ea"/>
                      </a:endParaRPr>
                    </a:p>
                  </a:txBody>
                  <a:tcPr/>
                </a:tc>
                <a:tc>
                  <a:txBody>
                    <a:bodyPr/>
                    <a:lstStyle/>
                    <a:p>
                      <a:pPr algn="ctr">
                        <a:buNone/>
                      </a:pPr>
                      <a:r>
                        <a:rPr lang="zh-CN" altLang="en-US" sz="1200">
                          <a:sym typeface="+mn-ea"/>
                        </a:rPr>
                        <a:t> (PBM) Console Light System</a:t>
                      </a:r>
                    </a:p>
                  </a:txBody>
                  <a:tcPr/>
                </a:tc>
                <a:extLst>
                  <a:ext uri="{0D108BD9-81ED-4DB2-BD59-A6C34878D82A}">
                    <a16:rowId xmlns:a16="http://schemas.microsoft.com/office/drawing/2014/main" val="10000"/>
                  </a:ext>
                </a:extLst>
              </a:tr>
              <a:tr h="1332230">
                <a:tc>
                  <a:txBody>
                    <a:bodyPr/>
                    <a:lstStyle/>
                    <a:p>
                      <a:pPr>
                        <a:buNone/>
                      </a:pPr>
                      <a:r>
                        <a:rPr lang="en-US" altLang="zh-CN" sz="1000"/>
                        <a:t>Picture</a:t>
                      </a:r>
                    </a:p>
                  </a:txBody>
                  <a:tcPr/>
                </a:tc>
                <a:tc>
                  <a:txBody>
                    <a:bodyPr/>
                    <a:lstStyle/>
                    <a:p>
                      <a:pPr>
                        <a:buNone/>
                      </a:pPr>
                      <a:endParaRPr lang="zh-CN" altLang="en-US" sz="1000"/>
                    </a:p>
                  </a:txBody>
                  <a:tcPr/>
                </a:tc>
                <a:tc>
                  <a:txBody>
                    <a:bodyPr/>
                    <a:lstStyle/>
                    <a:p>
                      <a:pPr>
                        <a:buNone/>
                      </a:pPr>
                      <a:endParaRPr lang="en-US" altLang="zh-CN" sz="1000"/>
                    </a:p>
                  </a:txBody>
                  <a:tcPr/>
                </a:tc>
                <a:tc>
                  <a:txBody>
                    <a:bodyPr/>
                    <a:lstStyle/>
                    <a:p>
                      <a:pPr>
                        <a:buNone/>
                      </a:pPr>
                      <a:endParaRPr lang="zh-CN" altLang="en-US" sz="1000"/>
                    </a:p>
                  </a:txBody>
                  <a:tcPr/>
                </a:tc>
                <a:extLst>
                  <a:ext uri="{0D108BD9-81ED-4DB2-BD59-A6C34878D82A}">
                    <a16:rowId xmlns:a16="http://schemas.microsoft.com/office/drawing/2014/main" val="10001"/>
                  </a:ext>
                </a:extLst>
              </a:tr>
              <a:tr h="245110">
                <a:tc>
                  <a:txBody>
                    <a:bodyPr/>
                    <a:lstStyle/>
                    <a:p>
                      <a:pPr>
                        <a:buNone/>
                      </a:pPr>
                      <a:r>
                        <a:rPr lang="en-US" altLang="zh-CN" sz="1000"/>
                        <a:t>Shape</a:t>
                      </a:r>
                    </a:p>
                  </a:txBody>
                  <a:tcPr/>
                </a:tc>
                <a:tc>
                  <a:txBody>
                    <a:bodyPr/>
                    <a:lstStyle/>
                    <a:p>
                      <a:pPr>
                        <a:buNone/>
                      </a:pPr>
                      <a:r>
                        <a:rPr lang="zh-CN" altLang="en-US" sz="1000"/>
                        <a:t>Full head covering</a:t>
                      </a:r>
                    </a:p>
                  </a:txBody>
                  <a:tcPr/>
                </a:tc>
                <a:tc>
                  <a:txBody>
                    <a:bodyPr/>
                    <a:lstStyle/>
                    <a:p>
                      <a:pPr>
                        <a:buNone/>
                      </a:pPr>
                      <a:r>
                        <a:rPr lang="en-US" altLang="zh-CN" sz="1000"/>
                        <a:t>Open-type</a:t>
                      </a:r>
                    </a:p>
                  </a:txBody>
                  <a:tcPr/>
                </a:tc>
                <a:tc>
                  <a:txBody>
                    <a:bodyPr/>
                    <a:lstStyle/>
                    <a:p>
                      <a:pPr>
                        <a:buNone/>
                      </a:pPr>
                      <a:r>
                        <a:rPr lang="en-US" altLang="zh-CN" sz="1000"/>
                        <a:t>O</a:t>
                      </a:r>
                      <a:r>
                        <a:rPr lang="zh-CN" altLang="en-US" sz="1000"/>
                        <a:t>pen-type </a:t>
                      </a:r>
                      <a:r>
                        <a:rPr lang="en-US" altLang="zh-CN" sz="1000"/>
                        <a:t>without fixation</a:t>
                      </a:r>
                    </a:p>
                  </a:txBody>
                  <a:tcPr/>
                </a:tc>
                <a:extLst>
                  <a:ext uri="{0D108BD9-81ED-4DB2-BD59-A6C34878D82A}">
                    <a16:rowId xmlns:a16="http://schemas.microsoft.com/office/drawing/2014/main" val="10002"/>
                  </a:ext>
                </a:extLst>
              </a:tr>
              <a:tr h="245745">
                <a:tc>
                  <a:txBody>
                    <a:bodyPr/>
                    <a:lstStyle/>
                    <a:p>
                      <a:pPr>
                        <a:buNone/>
                      </a:pPr>
                      <a:r>
                        <a:rPr lang="en-US" altLang="zh-CN" sz="1000"/>
                        <a:t>LED system</a:t>
                      </a:r>
                    </a:p>
                  </a:txBody>
                  <a:tcPr/>
                </a:tc>
                <a:tc>
                  <a:txBody>
                    <a:bodyPr/>
                    <a:lstStyle/>
                    <a:p>
                      <a:pPr>
                        <a:buNone/>
                      </a:pPr>
                      <a:r>
                        <a:rPr lang="en-US" altLang="zh-CN" sz="1000"/>
                        <a:t>256 pcs LED, 4 layers FPC</a:t>
                      </a:r>
                    </a:p>
                  </a:txBody>
                  <a:tcPr/>
                </a:tc>
                <a:tc>
                  <a:txBody>
                    <a:bodyPr/>
                    <a:lstStyle/>
                    <a:p>
                      <a:pPr>
                        <a:buNone/>
                      </a:pPr>
                      <a:r>
                        <a:rPr lang="en-US" altLang="zh-CN" sz="1000"/>
                        <a:t>4 LED modules</a:t>
                      </a:r>
                    </a:p>
                  </a:txBody>
                  <a:tcPr/>
                </a:tc>
                <a:tc>
                  <a:txBody>
                    <a:bodyPr/>
                    <a:lstStyle/>
                    <a:p>
                      <a:pPr>
                        <a:buNone/>
                      </a:pPr>
                      <a:r>
                        <a:rPr lang="en-US" altLang="zh-CN" sz="1000"/>
                        <a:t>1 LED probe</a:t>
                      </a:r>
                    </a:p>
                  </a:txBody>
                  <a:tcPr/>
                </a:tc>
                <a:extLst>
                  <a:ext uri="{0D108BD9-81ED-4DB2-BD59-A6C34878D82A}">
                    <a16:rowId xmlns:a16="http://schemas.microsoft.com/office/drawing/2014/main" val="10003"/>
                  </a:ext>
                </a:extLst>
              </a:tr>
              <a:tr h="245745">
                <a:tc>
                  <a:txBody>
                    <a:bodyPr/>
                    <a:lstStyle/>
                    <a:p>
                      <a:pPr>
                        <a:buNone/>
                      </a:pPr>
                      <a:r>
                        <a:rPr lang="en-US" altLang="zh-CN" sz="1000"/>
                        <a:t>Frequency</a:t>
                      </a:r>
                    </a:p>
                  </a:txBody>
                  <a:tcPr/>
                </a:tc>
                <a:tc>
                  <a:txBody>
                    <a:bodyPr/>
                    <a:lstStyle/>
                    <a:p>
                      <a:pPr>
                        <a:buNone/>
                      </a:pPr>
                      <a:r>
                        <a:rPr lang="en-US" altLang="zh-CN" sz="1000"/>
                        <a:t>1-20000 Hz adjustable</a:t>
                      </a:r>
                    </a:p>
                  </a:txBody>
                  <a:tcPr/>
                </a:tc>
                <a:tc>
                  <a:txBody>
                    <a:bodyPr/>
                    <a:lstStyle/>
                    <a:p>
                      <a:pPr>
                        <a:buNone/>
                      </a:pPr>
                      <a:r>
                        <a:rPr lang="en-US" altLang="zh-CN" sz="1000"/>
                        <a:t>preset 10Hz, 40 Hz</a:t>
                      </a:r>
                    </a:p>
                  </a:txBody>
                  <a:tcPr/>
                </a:tc>
                <a:tc>
                  <a:txBody>
                    <a:bodyPr/>
                    <a:lstStyle/>
                    <a:p>
                      <a:pPr>
                        <a:buNone/>
                      </a:pPr>
                      <a:r>
                        <a:rPr lang="en-US" altLang="zh-CN" sz="1000">
                          <a:sym typeface="+mn-ea"/>
                        </a:rPr>
                        <a:t>preset specific hz</a:t>
                      </a:r>
                      <a:endParaRPr lang="en-US" altLang="zh-CN" sz="1000"/>
                    </a:p>
                  </a:txBody>
                  <a:tcPr/>
                </a:tc>
                <a:extLst>
                  <a:ext uri="{0D108BD9-81ED-4DB2-BD59-A6C34878D82A}">
                    <a16:rowId xmlns:a16="http://schemas.microsoft.com/office/drawing/2014/main" val="10004"/>
                  </a:ext>
                </a:extLst>
              </a:tr>
              <a:tr h="273685">
                <a:tc>
                  <a:txBody>
                    <a:bodyPr/>
                    <a:lstStyle/>
                    <a:p>
                      <a:pPr>
                        <a:buNone/>
                      </a:pPr>
                      <a:r>
                        <a:rPr lang="en-US" altLang="zh-CN" sz="1000"/>
                        <a:t>Wavelength</a:t>
                      </a:r>
                    </a:p>
                  </a:txBody>
                  <a:tcPr/>
                </a:tc>
                <a:tc>
                  <a:txBody>
                    <a:bodyPr/>
                    <a:lstStyle/>
                    <a:p>
                      <a:pPr>
                        <a:buNone/>
                      </a:pPr>
                      <a:r>
                        <a:rPr lang="zh-CN" altLang="en-US" sz="1000">
                          <a:sym typeface="+mn-ea"/>
                        </a:rPr>
                        <a:t>Infrared  </a:t>
                      </a:r>
                      <a:r>
                        <a:rPr lang="en-US" altLang="zh-CN" sz="1000"/>
                        <a:t>810nm</a:t>
                      </a:r>
                    </a:p>
                  </a:txBody>
                  <a:tcPr/>
                </a:tc>
                <a:tc>
                  <a:txBody>
                    <a:bodyPr/>
                    <a:lstStyle/>
                    <a:p>
                      <a:pPr>
                        <a:buNone/>
                      </a:pPr>
                      <a:r>
                        <a:rPr lang="zh-CN" altLang="en-US" sz="1000">
                          <a:sym typeface="+mn-ea"/>
                        </a:rPr>
                        <a:t>Infrared </a:t>
                      </a:r>
                      <a:r>
                        <a:rPr lang="en-US" altLang="zh-CN" sz="1000"/>
                        <a:t>810nm</a:t>
                      </a:r>
                    </a:p>
                  </a:txBody>
                  <a:tcPr/>
                </a:tc>
                <a:tc>
                  <a:txBody>
                    <a:bodyPr/>
                    <a:lstStyle/>
                    <a:p>
                      <a:pPr>
                        <a:buNone/>
                      </a:pPr>
                      <a:r>
                        <a:rPr lang="zh-CN" altLang="en-US" sz="1000">
                          <a:sym typeface="+mn-ea"/>
                        </a:rPr>
                        <a:t>Infrared 870 nm </a:t>
                      </a:r>
                      <a:r>
                        <a:rPr lang="en-US" altLang="zh-CN" sz="1000">
                          <a:sym typeface="+mn-ea"/>
                        </a:rPr>
                        <a:t>a</a:t>
                      </a:r>
                      <a:r>
                        <a:rPr lang="zh-CN" altLang="en-US" sz="1000">
                          <a:sym typeface="+mn-ea"/>
                        </a:rPr>
                        <a:t>nd Visible Red 633nm</a:t>
                      </a:r>
                    </a:p>
                  </a:txBody>
                  <a:tcPr/>
                </a:tc>
                <a:extLst>
                  <a:ext uri="{0D108BD9-81ED-4DB2-BD59-A6C34878D82A}">
                    <a16:rowId xmlns:a16="http://schemas.microsoft.com/office/drawing/2014/main" val="10005"/>
                  </a:ext>
                </a:extLst>
              </a:tr>
              <a:tr h="454025">
                <a:tc>
                  <a:txBody>
                    <a:bodyPr/>
                    <a:lstStyle/>
                    <a:p>
                      <a:pPr>
                        <a:buNone/>
                      </a:pPr>
                      <a:r>
                        <a:rPr lang="en-US" altLang="zh-CN" sz="1000"/>
                        <a:t>Main accessoies</a:t>
                      </a:r>
                    </a:p>
                  </a:txBody>
                  <a:tcPr/>
                </a:tc>
                <a:tc>
                  <a:txBody>
                    <a:bodyPr/>
                    <a:lstStyle/>
                    <a:p>
                      <a:pPr>
                        <a:buNone/>
                      </a:pPr>
                      <a:r>
                        <a:rPr lang="en-US" altLang="zh-CN" sz="1000"/>
                        <a:t>1 Host helmet machine</a:t>
                      </a:r>
                    </a:p>
                    <a:p>
                      <a:pPr>
                        <a:buNone/>
                      </a:pPr>
                      <a:r>
                        <a:rPr lang="en-US" altLang="zh-CN" sz="1000"/>
                        <a:t>1 controller</a:t>
                      </a:r>
                    </a:p>
                  </a:txBody>
                  <a:tcPr/>
                </a:tc>
                <a:tc>
                  <a:txBody>
                    <a:bodyPr/>
                    <a:lstStyle/>
                    <a:p>
                      <a:pPr>
                        <a:buNone/>
                      </a:pPr>
                      <a:r>
                        <a:rPr lang="zh-CN" altLang="en-US" sz="1000">
                          <a:sym typeface="+mn-ea"/>
                        </a:rPr>
                        <a:t>1 Transcranial headset</a:t>
                      </a:r>
                    </a:p>
                    <a:p>
                      <a:pPr>
                        <a:buNone/>
                      </a:pPr>
                      <a:r>
                        <a:rPr lang="zh-CN" altLang="en-US" sz="1000">
                          <a:sym typeface="+mn-ea"/>
                        </a:rPr>
                        <a:t>1 Intranasal applicator</a:t>
                      </a:r>
                    </a:p>
                  </a:txBody>
                  <a:tcPr/>
                </a:tc>
                <a:tc>
                  <a:txBody>
                    <a:bodyPr/>
                    <a:lstStyle/>
                    <a:p>
                      <a:pPr>
                        <a:buNone/>
                      </a:pPr>
                      <a:r>
                        <a:rPr lang="en-US" altLang="zh-CN" sz="1000">
                          <a:sym typeface="+mn-ea"/>
                        </a:rPr>
                        <a:t>1 </a:t>
                      </a:r>
                      <a:r>
                        <a:rPr lang="zh-CN" altLang="en-US" sz="1000">
                          <a:sym typeface="+mn-ea"/>
                        </a:rPr>
                        <a:t>console</a:t>
                      </a:r>
                    </a:p>
                    <a:p>
                      <a:pPr>
                        <a:buNone/>
                      </a:pPr>
                      <a:r>
                        <a:rPr lang="zh-CN" altLang="en-US" sz="1000">
                          <a:sym typeface="+mn-ea"/>
                        </a:rPr>
                        <a:t>1 handheld laser</a:t>
                      </a:r>
                      <a:endParaRPr lang="zh-CN" altLang="en-US" sz="1000"/>
                    </a:p>
                  </a:txBody>
                  <a:tcPr/>
                </a:tc>
                <a:extLst>
                  <a:ext uri="{0D108BD9-81ED-4DB2-BD59-A6C34878D82A}">
                    <a16:rowId xmlns:a16="http://schemas.microsoft.com/office/drawing/2014/main" val="10006"/>
                  </a:ext>
                </a:extLst>
              </a:tr>
              <a:tr h="274955">
                <a:tc>
                  <a:txBody>
                    <a:bodyPr/>
                    <a:lstStyle/>
                    <a:p>
                      <a:pPr>
                        <a:buNone/>
                      </a:pPr>
                      <a:r>
                        <a:rPr lang="zh-CN" altLang="en-US" sz="1000">
                          <a:sym typeface="+mn-ea"/>
                        </a:rPr>
                        <a:t>Laser Output</a:t>
                      </a:r>
                      <a:endParaRPr lang="zh-CN" altLang="en-US" sz="1000"/>
                    </a:p>
                  </a:txBody>
                  <a:tcPr/>
                </a:tc>
                <a:tc>
                  <a:txBody>
                    <a:bodyPr/>
                    <a:lstStyle/>
                    <a:p>
                      <a:pPr>
                        <a:buNone/>
                      </a:pPr>
                      <a:r>
                        <a:rPr lang="en-US" altLang="zh-CN" sz="1000"/>
                        <a:t>15W</a:t>
                      </a:r>
                    </a:p>
                  </a:txBody>
                  <a:tcPr/>
                </a:tc>
                <a:tc>
                  <a:txBody>
                    <a:bodyPr/>
                    <a:lstStyle/>
                    <a:p>
                      <a:pPr>
                        <a:buNone/>
                      </a:pPr>
                      <a:r>
                        <a:rPr lang="en-US" altLang="zh-CN" sz="1000"/>
                        <a:t>low power range r</a:t>
                      </a:r>
                      <a:r>
                        <a:rPr lang="zh-CN" altLang="en-US" sz="1000"/>
                        <a:t>egulated</a:t>
                      </a:r>
                    </a:p>
                  </a:txBody>
                  <a:tcPr/>
                </a:tc>
                <a:tc>
                  <a:txBody>
                    <a:bodyPr/>
                    <a:lstStyle/>
                    <a:p>
                      <a:pPr>
                        <a:buNone/>
                      </a:pPr>
                      <a:r>
                        <a:rPr lang="zh-CN" altLang="en-US" sz="1000" dirty="0">
                          <a:sym typeface="+mn-ea"/>
                        </a:rPr>
                        <a:t>450 mW</a:t>
                      </a:r>
                      <a:endParaRPr lang="zh-CN" altLang="en-US" sz="1000" dirty="0"/>
                    </a:p>
                  </a:txBody>
                  <a:tcPr/>
                </a:tc>
                <a:extLst>
                  <a:ext uri="{0D108BD9-81ED-4DB2-BD59-A6C34878D82A}">
                    <a16:rowId xmlns:a16="http://schemas.microsoft.com/office/drawing/2014/main" val="10007"/>
                  </a:ext>
                </a:extLst>
              </a:tr>
              <a:tr h="178435">
                <a:tc>
                  <a:txBody>
                    <a:bodyPr/>
                    <a:lstStyle/>
                    <a:p>
                      <a:pPr>
                        <a:buNone/>
                      </a:pPr>
                      <a:r>
                        <a:rPr lang="en-US" altLang="zh-CN" sz="1000"/>
                        <a:t>Treatment time</a:t>
                      </a:r>
                    </a:p>
                  </a:txBody>
                  <a:tcPr/>
                </a:tc>
                <a:tc>
                  <a:txBody>
                    <a:bodyPr/>
                    <a:lstStyle/>
                    <a:p>
                      <a:pPr>
                        <a:buNone/>
                      </a:pPr>
                      <a:r>
                        <a:rPr lang="en-US" altLang="zh-CN" sz="1000"/>
                        <a:t>0-30min adjustable</a:t>
                      </a:r>
                    </a:p>
                  </a:txBody>
                  <a:tcPr/>
                </a:tc>
                <a:tc>
                  <a:txBody>
                    <a:bodyPr/>
                    <a:lstStyle/>
                    <a:p>
                      <a:pPr>
                        <a:buNone/>
                      </a:pPr>
                      <a:r>
                        <a:rPr lang="en-US" altLang="zh-CN" sz="1000"/>
                        <a:t>Auto off time 20min</a:t>
                      </a:r>
                    </a:p>
                  </a:txBody>
                  <a:tcPr/>
                </a:tc>
                <a:tc>
                  <a:txBody>
                    <a:bodyPr/>
                    <a:lstStyle/>
                    <a:p>
                      <a:pPr>
                        <a:buNone/>
                      </a:pPr>
                      <a:r>
                        <a:rPr lang="en-US" altLang="zh-CN" sz="1000"/>
                        <a:t>/</a:t>
                      </a:r>
                    </a:p>
                  </a:txBody>
                  <a:tcPr/>
                </a:tc>
                <a:extLst>
                  <a:ext uri="{0D108BD9-81ED-4DB2-BD59-A6C34878D82A}">
                    <a16:rowId xmlns:a16="http://schemas.microsoft.com/office/drawing/2014/main" val="10008"/>
                  </a:ext>
                </a:extLst>
              </a:tr>
              <a:tr h="178435">
                <a:tc>
                  <a:txBody>
                    <a:bodyPr/>
                    <a:lstStyle/>
                    <a:p>
                      <a:pPr>
                        <a:buNone/>
                      </a:pPr>
                      <a:r>
                        <a:rPr lang="en-US" altLang="zh-CN" sz="1000"/>
                        <a:t>Other</a:t>
                      </a:r>
                    </a:p>
                  </a:txBody>
                  <a:tcPr/>
                </a:tc>
                <a:tc>
                  <a:txBody>
                    <a:bodyPr/>
                    <a:lstStyle/>
                    <a:p>
                      <a:pPr>
                        <a:buNone/>
                      </a:pPr>
                      <a:r>
                        <a:rPr lang="en-US" altLang="zh-CN" sz="1000"/>
                        <a:t>Two channel which can control the power</a:t>
                      </a:r>
                      <a:r>
                        <a:rPr lang="en-US" altLang="zh-CN" sz="1000">
                          <a:sym typeface="+mn-ea"/>
                        </a:rPr>
                        <a:t>(0%,25%,50%,100%) </a:t>
                      </a:r>
                      <a:r>
                        <a:rPr lang="en-US" altLang="zh-CN" sz="1000"/>
                        <a:t>of two areas independently</a:t>
                      </a:r>
                    </a:p>
                  </a:txBody>
                  <a:tcPr/>
                </a:tc>
                <a:tc>
                  <a:txBody>
                    <a:bodyPr/>
                    <a:lstStyle/>
                    <a:p>
                      <a:pPr>
                        <a:buNone/>
                      </a:pPr>
                      <a:r>
                        <a:rPr lang="en-US" altLang="zh-CN" sz="1000"/>
                        <a:t>/</a:t>
                      </a:r>
                    </a:p>
                  </a:txBody>
                  <a:tcPr/>
                </a:tc>
                <a:tc>
                  <a:txBody>
                    <a:bodyPr/>
                    <a:lstStyle/>
                    <a:p>
                      <a:pPr>
                        <a:buNone/>
                      </a:pPr>
                      <a:r>
                        <a:rPr lang="en-US" altLang="zh-CN" sz="1000" dirty="0"/>
                        <a:t>/</a:t>
                      </a:r>
                    </a:p>
                  </a:txBody>
                  <a:tcPr/>
                </a:tc>
                <a:extLst>
                  <a:ext uri="{0D108BD9-81ED-4DB2-BD59-A6C34878D82A}">
                    <a16:rowId xmlns:a16="http://schemas.microsoft.com/office/drawing/2014/main" val="10009"/>
                  </a:ext>
                </a:extLst>
              </a:tr>
            </a:tbl>
          </a:graphicData>
        </a:graphic>
      </p:graphicFrame>
      <p:pic>
        <p:nvPicPr>
          <p:cNvPr id="13" name="图片 12" descr="2"/>
          <p:cNvPicPr>
            <a:picLocks noChangeAspect="1"/>
          </p:cNvPicPr>
          <p:nvPr/>
        </p:nvPicPr>
        <p:blipFill>
          <a:blip r:embed="rId4"/>
          <a:stretch>
            <a:fillRect/>
          </a:stretch>
        </p:blipFill>
        <p:spPr>
          <a:xfrm>
            <a:off x="5560060" y="1809750"/>
            <a:ext cx="2101215" cy="1278890"/>
          </a:xfrm>
          <a:prstGeom prst="rect">
            <a:avLst/>
          </a:prstGeom>
        </p:spPr>
      </p:pic>
      <p:pic>
        <p:nvPicPr>
          <p:cNvPr id="14" name="图片 13" descr="3"/>
          <p:cNvPicPr>
            <a:picLocks noChangeAspect="1"/>
          </p:cNvPicPr>
          <p:nvPr/>
        </p:nvPicPr>
        <p:blipFill>
          <a:blip r:embed="rId5"/>
          <a:stretch>
            <a:fillRect/>
          </a:stretch>
        </p:blipFill>
        <p:spPr>
          <a:xfrm>
            <a:off x="7809230" y="1809750"/>
            <a:ext cx="2162175" cy="1279525"/>
          </a:xfrm>
          <a:prstGeom prst="rect">
            <a:avLst/>
          </a:prstGeom>
        </p:spPr>
      </p:pic>
      <p:pic>
        <p:nvPicPr>
          <p:cNvPr id="15" name="图片 14" descr="1 (1)"/>
          <p:cNvPicPr>
            <a:picLocks noChangeAspect="1"/>
          </p:cNvPicPr>
          <p:nvPr/>
        </p:nvPicPr>
        <p:blipFill>
          <a:blip r:embed="rId6"/>
          <a:stretch>
            <a:fillRect/>
          </a:stretch>
        </p:blipFill>
        <p:spPr>
          <a:xfrm>
            <a:off x="3534410" y="1809750"/>
            <a:ext cx="1342390" cy="1278255"/>
          </a:xfrm>
          <a:prstGeom prst="rect">
            <a:avLst/>
          </a:prstGeom>
        </p:spPr>
      </p:pic>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0077" y="339725"/>
            <a:ext cx="10852237" cy="441964"/>
          </a:xfrm>
        </p:spPr>
        <p:txBody>
          <a:bodyPr/>
          <a:lstStyle/>
          <a:p>
            <a:r>
              <a:rPr lang="en-US" altLang="zh-CN"/>
              <a:t>Potential Market</a:t>
            </a:r>
          </a:p>
        </p:txBody>
      </p:sp>
      <p:sp>
        <p:nvSpPr>
          <p:cNvPr id="8" name="文本框 7"/>
          <p:cNvSpPr txBox="1"/>
          <p:nvPr/>
        </p:nvSpPr>
        <p:spPr>
          <a:xfrm>
            <a:off x="6552565" y="1278890"/>
            <a:ext cx="5191125" cy="5909310"/>
          </a:xfrm>
          <a:prstGeom prst="rect">
            <a:avLst/>
          </a:prstGeom>
          <a:noFill/>
        </p:spPr>
        <p:txBody>
          <a:bodyPr wrap="square" rtlCol="0" anchor="t">
            <a:spAutoFit/>
          </a:bodyPr>
          <a:lstStyle/>
          <a:p>
            <a:r>
              <a:rPr lang="zh-CN" altLang="en-US" dirty="0"/>
              <a:t>Parkinson's and alzheimer's are the leading brain degenerative diseases in the elderly</a:t>
            </a:r>
            <a:r>
              <a:rPr lang="en-US" altLang="zh-CN" dirty="0"/>
              <a:t>. </a:t>
            </a:r>
            <a:r>
              <a:rPr lang="zh-CN" altLang="en-US" dirty="0"/>
              <a:t>Currently, there are more than </a:t>
            </a:r>
            <a:r>
              <a:rPr lang="en-US" altLang="zh-CN" dirty="0"/>
              <a:t>46</a:t>
            </a:r>
            <a:r>
              <a:rPr lang="zh-CN" altLang="en-US" dirty="0"/>
              <a:t> million </a:t>
            </a:r>
            <a:r>
              <a:rPr lang="en-US" altLang="zh-CN" dirty="0"/>
              <a:t>A</a:t>
            </a:r>
            <a:r>
              <a:rPr lang="zh-CN" altLang="en-US" dirty="0"/>
              <a:t>lzheimer's </a:t>
            </a:r>
            <a:r>
              <a:rPr lang="en-US" altLang="zh-CN" dirty="0"/>
              <a:t>and dementia</a:t>
            </a:r>
            <a:r>
              <a:rPr lang="zh-CN" altLang="en-US" dirty="0"/>
              <a:t> patients  and about </a:t>
            </a:r>
            <a:r>
              <a:rPr lang="en-US" altLang="zh-CN" dirty="0"/>
              <a:t>10</a:t>
            </a:r>
            <a:r>
              <a:rPr lang="zh-CN" altLang="en-US" dirty="0"/>
              <a:t> million Parkinson's disease patients worldwide</a:t>
            </a:r>
            <a:r>
              <a:rPr lang="en-US" altLang="zh-CN" dirty="0"/>
              <a:t>.</a:t>
            </a:r>
          </a:p>
          <a:p>
            <a:endParaRPr lang="zh-CN" altLang="en-US" dirty="0"/>
          </a:p>
          <a:p>
            <a:endParaRPr lang="zh-CN" altLang="en-US" dirty="0"/>
          </a:p>
          <a:p>
            <a:r>
              <a:rPr lang="en-US" altLang="zh-CN" dirty="0">
                <a:sym typeface="+mn-ea"/>
              </a:rPr>
              <a:t>Add to this those who was suffered from </a:t>
            </a:r>
            <a:r>
              <a:rPr lang="zh-CN" altLang="en-US" dirty="0">
                <a:sym typeface="+mn-ea"/>
              </a:rPr>
              <a:t>traumatic events (stroke, traumatic brain injury, and global ischemia) and </a:t>
            </a:r>
            <a:r>
              <a:rPr lang="en-US" altLang="zh-CN" dirty="0">
                <a:sym typeface="+mn-ea"/>
              </a:rPr>
              <a:t>neuro</a:t>
            </a:r>
            <a:r>
              <a:rPr lang="zh-CN" altLang="en-US" dirty="0">
                <a:sym typeface="+mn-ea"/>
              </a:rPr>
              <a:t>psychiatric disorders (depression, anxiety, post traumatic stress) </a:t>
            </a:r>
            <a:r>
              <a:rPr lang="en-US" altLang="zh-CN" dirty="0">
                <a:sym typeface="+mn-ea"/>
              </a:rPr>
              <a:t>and neurodevelopmental (autistic spectrum) disorders.</a:t>
            </a:r>
          </a:p>
          <a:p>
            <a:endParaRPr lang="en-US" altLang="zh-CN" dirty="0">
              <a:sym typeface="+mn-ea"/>
            </a:endParaRPr>
          </a:p>
          <a:p>
            <a:endParaRPr lang="en-US" altLang="zh-CN" dirty="0">
              <a:sym typeface="+mn-ea"/>
            </a:endParaRPr>
          </a:p>
          <a:p>
            <a:r>
              <a:rPr lang="en-US" altLang="zh-CN" dirty="0">
                <a:sym typeface="+mn-ea"/>
              </a:rPr>
              <a:t>These kind of brain diseases can have a huge impact on a family physically, mentally and financially. The cost of one patient's caregiver per month is very huge, the potential market for this device is tremendous.</a:t>
            </a:r>
            <a:endParaRPr lang="en-US" altLang="zh-CN" dirty="0"/>
          </a:p>
          <a:p>
            <a:endParaRPr lang="en-US" altLang="zh-CN" dirty="0">
              <a:sym typeface="+mn-ea"/>
            </a:endParaRPr>
          </a:p>
        </p:txBody>
      </p:sp>
      <p:pic>
        <p:nvPicPr>
          <p:cNvPr id="4" name="图片 3" descr="QQ图片20191018105959"/>
          <p:cNvPicPr>
            <a:picLocks noChangeAspect="1"/>
          </p:cNvPicPr>
          <p:nvPr/>
        </p:nvPicPr>
        <p:blipFill>
          <a:blip r:embed="rId3"/>
          <a:srcRect t="1200" r="1044" b="973"/>
          <a:stretch>
            <a:fillRect/>
          </a:stretch>
        </p:blipFill>
        <p:spPr>
          <a:xfrm>
            <a:off x="598170" y="998220"/>
            <a:ext cx="5166360" cy="3655060"/>
          </a:xfrm>
          <a:prstGeom prst="rect">
            <a:avLst/>
          </a:prstGeom>
        </p:spPr>
      </p:pic>
      <p:pic>
        <p:nvPicPr>
          <p:cNvPr id="3" name="图片 2"/>
          <p:cNvPicPr>
            <a:picLocks noChangeAspect="1"/>
          </p:cNvPicPr>
          <p:nvPr/>
        </p:nvPicPr>
        <p:blipFill>
          <a:blip r:embed="rId4"/>
          <a:stretch>
            <a:fillRect/>
          </a:stretch>
        </p:blipFill>
        <p:spPr>
          <a:xfrm>
            <a:off x="1592580" y="4594225"/>
            <a:ext cx="3996055" cy="2204085"/>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5152" y="468630"/>
            <a:ext cx="10852237" cy="441964"/>
          </a:xfrm>
        </p:spPr>
        <p:txBody>
          <a:bodyPr/>
          <a:lstStyle/>
          <a:p>
            <a:r>
              <a:rPr lang="en-US" altLang="zh-CN"/>
              <a:t>Experiment we do</a:t>
            </a:r>
          </a:p>
        </p:txBody>
      </p:sp>
      <p:sp>
        <p:nvSpPr>
          <p:cNvPr id="3" name="文本框 2"/>
          <p:cNvSpPr txBox="1"/>
          <p:nvPr/>
        </p:nvSpPr>
        <p:spPr>
          <a:xfrm>
            <a:off x="925195" y="1011555"/>
            <a:ext cx="10161270" cy="1076325"/>
          </a:xfrm>
          <a:prstGeom prst="rect">
            <a:avLst/>
          </a:prstGeom>
          <a:noFill/>
        </p:spPr>
        <p:txBody>
          <a:bodyPr wrap="square" rtlCol="0" anchor="t">
            <a:spAutoFit/>
          </a:bodyPr>
          <a:lstStyle/>
          <a:p>
            <a:r>
              <a:rPr lang="zh-CN" altLang="en-US" sz="1600"/>
              <a:t>One of </a:t>
            </a:r>
            <a:r>
              <a:rPr lang="en-US" altLang="zh-CN" sz="1600"/>
              <a:t>the </a:t>
            </a:r>
            <a:r>
              <a:rPr lang="zh-CN" altLang="en-US" sz="1600"/>
              <a:t>experiments cooperate with the Complementary and Integrative Laser Medicine, Biomedical Engineering in Anesthesia and Intensive Care Medicine, Medical University.</a:t>
            </a:r>
          </a:p>
          <a:p>
            <a:r>
              <a:rPr lang="zh-CN" altLang="en-US" sz="1600" b="1"/>
              <a:t>Showed a clear response of cerebral rSO2 in relation to the </a:t>
            </a:r>
            <a:r>
              <a:rPr lang="en-US" altLang="zh-CN" sz="1600" b="1"/>
              <a:t>our PBM helmet</a:t>
            </a:r>
            <a:r>
              <a:rPr lang="zh-CN" altLang="en-US" sz="1600" b="1"/>
              <a:t> stimulation. </a:t>
            </a:r>
            <a:endParaRPr lang="zh-CN" altLang="en-US" sz="1600"/>
          </a:p>
          <a:p>
            <a:r>
              <a:rPr lang="zh-CN" altLang="en-US" sz="1600"/>
              <a:t>December</a:t>
            </a:r>
            <a:r>
              <a:rPr lang="en-US" altLang="zh-CN" sz="1600"/>
              <a:t>,</a:t>
            </a:r>
            <a:r>
              <a:rPr lang="zh-CN" altLang="en-US" sz="1600"/>
              <a:t> 2018</a:t>
            </a:r>
          </a:p>
        </p:txBody>
      </p:sp>
      <p:pic>
        <p:nvPicPr>
          <p:cNvPr id="4" name="图片 3"/>
          <p:cNvPicPr>
            <a:picLocks noChangeAspect="1"/>
          </p:cNvPicPr>
          <p:nvPr/>
        </p:nvPicPr>
        <p:blipFill>
          <a:blip r:embed="rId3"/>
          <a:stretch>
            <a:fillRect/>
          </a:stretch>
        </p:blipFill>
        <p:spPr>
          <a:xfrm>
            <a:off x="1318895" y="2210435"/>
            <a:ext cx="2202180" cy="3576320"/>
          </a:xfrm>
          <a:prstGeom prst="rect">
            <a:avLst/>
          </a:prstGeom>
        </p:spPr>
      </p:pic>
      <p:pic>
        <p:nvPicPr>
          <p:cNvPr id="5" name="图片 4"/>
          <p:cNvPicPr>
            <a:picLocks noChangeAspect="1"/>
          </p:cNvPicPr>
          <p:nvPr/>
        </p:nvPicPr>
        <p:blipFill>
          <a:blip r:embed="rId4"/>
          <a:stretch>
            <a:fillRect/>
          </a:stretch>
        </p:blipFill>
        <p:spPr>
          <a:xfrm>
            <a:off x="5073650" y="2243455"/>
            <a:ext cx="4924425" cy="3543300"/>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634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341"/>
  <p:tag name="KSO_WM_TAG_VERSION" val="1.0"/>
  <p:tag name="KSO_WM_UNIT_TYPE" val="b"/>
  <p:tag name="KSO_WM_UNIT_INDEX" val="3"/>
  <p:tag name="KSO_WM_UNIT_ID" val="custom20186341_1*b*3"/>
  <p:tag name="KSO_WM_UNIT_LAYERLEVEL" val="1"/>
  <p:tag name="KSO_WM_UNIT_VALUE" val="35"/>
  <p:tag name="KSO_WM_UNIT_ISCONTENTSTITLE" val="0"/>
  <p:tag name="KSO_WM_UNIT_HIGHLIGHT" val="0"/>
  <p:tag name="KSO_WM_UNIT_COMPATIBLE" val="0"/>
  <p:tag name="KSO_WM_BEAUTIFY_FLAG" val="#wm#"/>
  <p:tag name="KSO_WM_UNIT_PRESET_TEXT" val="单击此处添加副标题"/>
  <p:tag name="KSO_WM_UNIT_NOCLEAR" val="0"/>
  <p:tag name="KSO_WM_UNIT_DIAGRAM_ISNUMVISUAL" val="0"/>
  <p:tag name="KSO_WM_UNIT_DIAGRAM_ISREFERUNIT" val="0"/>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05.xml><?xml version="1.0" encoding="utf-8"?>
<p:tagLst xmlns:a="http://schemas.openxmlformats.org/drawingml/2006/main" xmlns:r="http://schemas.openxmlformats.org/officeDocument/2006/relationships" xmlns:p="http://schemas.openxmlformats.org/presentationml/2006/main">
  <p:tag name="KSO_WM_UNIT_TABLE_BEAUTIFY" val="smartTable{f5f9f145-3b3c-497b-885c-e7a142e74c63}"/>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08.xml><?xml version="1.0" encoding="utf-8"?>
<p:tagLst xmlns:a="http://schemas.openxmlformats.org/drawingml/2006/main" xmlns:r="http://schemas.openxmlformats.org/officeDocument/2006/relationships" xmlns:p="http://schemas.openxmlformats.org/presentationml/2006/main">
  <p:tag name="KSO_WM_UNIT_TABLE_BEAUTIFY" val="smartTable{866047fc-cab9-4a34-9fb1-546d31309681}"/>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1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260,&quot;width&quot;:12780}"/>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341"/>
</p:tagLst>
</file>

<file path=ppt/tags/tag1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341"/>
  <p:tag name="KSO_WM_TAG_VERSION" val="1.0"/>
  <p:tag name="KSO_WM_SLIDE_ID" val="custom20186341_19"/>
  <p:tag name="KSO_WM_SLIDE_INDEX" val="19"/>
  <p:tag name="KSO_WM_SLIDE_ITEM_CNT" val="0"/>
  <p:tag name="KSO_WM_SLIDE_LAYOUT" val="a"/>
  <p:tag name="KSO_WM_SLIDE_LAYOUT_CNT" val="1"/>
  <p:tag name="KSO_WM_SLIDE_TYPE" val="endPage"/>
  <p:tag name="KSO_WM_SLIDE_SUBTYPE" val="pureTxt"/>
  <p:tag name="KSO_WM_BEAUTIFY_FLAG" val="#wm#"/>
  <p:tag name="KSO_WM_TEMPLATE_SUBCATEGORY" val="0"/>
</p:tagLst>
</file>

<file path=ppt/tags/tag1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341"/>
  <p:tag name="KSO_WM_TAG_VERSION" val="1.0"/>
  <p:tag name="KSO_WM_UNIT_TYPE" val="a"/>
  <p:tag name="KSO_WM_UNIT_INDEX" val="1"/>
  <p:tag name="KSO_WM_UNIT_ID" val="custom20186341_19*a*1"/>
  <p:tag name="KSO_WM_UNIT_LAYERLEVEL" val="1"/>
  <p:tag name="KSO_WM_UNIT_VALUE" val="24"/>
  <p:tag name="KSO_WM_UNIT_ISCONTENTSTITLE" val="0"/>
  <p:tag name="KSO_WM_UNIT_HIGHLIGHT" val="0"/>
  <p:tag name="KSO_WM_UNIT_COMPATIBLE" val="0"/>
  <p:tag name="KSO_WM_BEAUTIFY_FLAG" val="#wm#"/>
  <p:tag name="KSO_WM_UNIT_PRESET_TEXT" val="Thanks."/>
  <p:tag name="KSO_WM_UNIT_NOCLEAR" val="0"/>
  <p:tag name="KSO_WM_UNIT_DIAGRAM_ISNUMVISUAL" val="0"/>
  <p:tag name="KSO_WM_UNIT_DIAGRAM_ISREFERUNIT" val="0"/>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634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BEAUTIFY_FLAG" val="#wm#"/>
  <p:tag name="KSO_WM_UNIT_TYPE" val="i"/>
  <p:tag name="KSO_WM_UNIT_INDEX"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BEAUTIFY_FLAG" val="#wm#"/>
  <p:tag name="KSO_WM_UNIT_TYPE" val="i"/>
  <p:tag name="KSO_WM_UNIT_INDEX" val="2"/>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BEAUTIFY_FLAG" val="#wm#"/>
  <p:tag name="KSO_WM_UNIT_TYPE" val="i"/>
  <p:tag name="KSO_WM_UNIT_INDEX"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BEAUTIFY_FLAG" val="#wm#"/>
  <p:tag name="KSO_WM_UNIT_TYPE" val="i"/>
  <p:tag name="KSO_WM_UNIT_INDEX" val="2"/>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BEAUTIFY_FLAG" val="#wm#"/>
  <p:tag name="KSO_WM_UNIT_TYPE" val="i"/>
  <p:tag name="KSO_WM_UNIT_INDEX"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i*2"/>
  <p:tag name="KSO_WM_UNIT_LAYERLEVEL" val="1"/>
  <p:tag name="KSO_WM_TAG_VERSION" val="1.0"/>
  <p:tag name="KSO_WM_BEAUTIFY_FLAG" val="#wm#"/>
  <p:tag name="KSO_WM_UNIT_TYPE" val="i"/>
  <p:tag name="KSO_WM_UNIT_INDEX" val="2"/>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341"/>
  <p:tag name="KSO_WM_TAG_VERSION" val="1.0"/>
  <p:tag name="KSO_WM_TEMPLATE_THUMBS_INDEX" val="1、6、7、8、11、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i*1"/>
  <p:tag name="KSO_WM_UNIT_LAYERLEVEL" val="1"/>
  <p:tag name="KSO_WM_TAG_VERSION" val="1.0"/>
  <p:tag name="KSO_WM_BEAUTIFY_FLAG" val="#wm#"/>
  <p:tag name="KSO_WM_UNIT_TYPE" val="i"/>
  <p:tag name="KSO_WM_UNIT_INDEX" val="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i*2"/>
  <p:tag name="KSO_WM_UNIT_LAYERLEVEL" val="1"/>
  <p:tag name="KSO_WM_TAG_VERSION" val="1.0"/>
  <p:tag name="KSO_WM_BEAUTIFY_FLAG" val="#wm#"/>
  <p:tag name="KSO_WM_UNIT_TYPE" val="i"/>
  <p:tag name="KSO_WM_UNIT_INDEX" val="2"/>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UNIT_TYPE" val="i"/>
  <p:tag name="KSO_WM_UNIT_INDEX"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i*2"/>
  <p:tag name="KSO_WM_UNIT_LAYERLEVEL" val="1"/>
  <p:tag name="KSO_WM_TAG_VERSION" val="1.0"/>
  <p:tag name="KSO_WM_BEAUTIFY_FLAG" val="#wm#"/>
  <p:tag name="KSO_WM_UNIT_TYPE" val="i"/>
  <p:tag name="KSO_WM_UNIT_INDEX" val="2"/>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UNIT_TYPE" val="i"/>
  <p:tag name="KSO_WM_UNIT_INDEX"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1.0"/>
  <p:tag name="KSO_WM_BEAUTIFY_FLAG" val="#wm#"/>
  <p:tag name="KSO_WM_UNIT_TYPE" val="i"/>
  <p:tag name="KSO_WM_UNIT_INDEX" val="2"/>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1.0"/>
  <p:tag name="KSO_WM_BEAUTIFY_FLAG" val="#wm#"/>
  <p:tag name="KSO_WM_UNIT_TYPE" val="i"/>
  <p:tag name="KSO_WM_UNIT_INDEX" val="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1.0"/>
  <p:tag name="KSO_WM_BEAUTIFY_FLAG" val="#wm#"/>
  <p:tag name="KSO_WM_UNIT_TYPE" val="i"/>
  <p:tag name="KSO_WM_UNIT_INDEX" val="2"/>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341"/>
  <p:tag name="KSO_WM_TAG_VERSION" val="1.0"/>
  <p:tag name="KSO_WM_SLIDE_ID" val="custom20186341_1"/>
  <p:tag name="KSO_WM_SLIDE_INDEX" val="1"/>
  <p:tag name="KSO_WM_SLIDE_ITEM_CNT" val="0"/>
  <p:tag name="KSO_WM_SLIDE_LAYOUT" val="a_b"/>
  <p:tag name="KSO_WM_SLIDE_LAYOUT_CNT" val="1_3"/>
  <p:tag name="KSO_WM_SLIDE_TYPE" val="title"/>
  <p:tag name="KSO_WM_SLIDE_SUBTYPE" val="pureTxt"/>
  <p:tag name="KSO_WM_TEMPLATE_THUMBS_INDEX" val="1、6、7、8、11、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Lst>
</file>

<file path=ppt/theme/theme1.xml><?xml version="1.0" encoding="utf-8"?>
<a:theme xmlns:a="http://schemas.openxmlformats.org/drawingml/2006/main" name="1_Office 主题​​">
  <a:themeElements>
    <a:clrScheme name="自定义 19">
      <a:dk1>
        <a:srgbClr val="000000"/>
      </a:dk1>
      <a:lt1>
        <a:sysClr val="window" lastClr="FFFFFF"/>
      </a:lt1>
      <a:dk2>
        <a:srgbClr val="D5EEF7"/>
      </a:dk2>
      <a:lt2>
        <a:srgbClr val="FFFFFF"/>
      </a:lt2>
      <a:accent1>
        <a:srgbClr val="2EAADA"/>
      </a:accent1>
      <a:accent2>
        <a:srgbClr val="00BAC6"/>
      </a:accent2>
      <a:accent3>
        <a:srgbClr val="AAE2E8"/>
      </a:accent3>
      <a:accent4>
        <a:srgbClr val="A1D8CC"/>
      </a:accent4>
      <a:accent5>
        <a:srgbClr val="C4D9D8"/>
      </a:accent5>
      <a:accent6>
        <a:srgbClr val="B9DCB5"/>
      </a:accent6>
      <a:hlink>
        <a:srgbClr val="658BD5"/>
      </a:hlink>
      <a:folHlink>
        <a:srgbClr val="A16AA5"/>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5129</Words>
  <Application>Microsoft Office PowerPoint</Application>
  <PresentationFormat>Widescreen</PresentationFormat>
  <Paragraphs>130</Paragraphs>
  <Slides>21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微软雅黑</vt:lpstr>
      <vt:lpstr>Arial</vt:lpstr>
      <vt:lpstr>1_Office 主题​​</vt:lpstr>
      <vt:lpstr>PowerPoint Presentation</vt:lpstr>
      <vt:lpstr>PowerPoint Presentation</vt:lpstr>
      <vt:lpstr>Principle</vt:lpstr>
      <vt:lpstr>tPBM Mechanisms of Action</vt:lpstr>
      <vt:lpstr>Parameters</vt:lpstr>
      <vt:lpstr>Touch Screen model 1-20k Hz adjustable 0-30minutes adjustable Two channels(0%,25%,50%,100%) of two areas independently control </vt:lpstr>
      <vt:lpstr>Product Comparison</vt:lpstr>
      <vt:lpstr>Potential Market</vt:lpstr>
      <vt:lpstr>Experiment we do</vt:lpstr>
      <vt:lpstr>PowerPoint Presentation</vt:lpstr>
      <vt:lpstr>One of the experiments cooperate with the German Healthcare field organization Showed a clear response of NADH reduction, which means the increasing of ATP in relation to our PBM helmet stimulation. May, 2019</vt:lpstr>
      <vt:lpstr>PowerPoint Presentation</vt:lpstr>
      <vt:lpstr>PowerPoint Presentation</vt:lpstr>
      <vt:lpstr>PowerPoint Presentation</vt:lpstr>
      <vt:lpstr>Feedbacks</vt:lpstr>
      <vt:lpstr>PowerPoint Presentation</vt:lpstr>
      <vt:lpstr>PowerPoint Presentation</vt:lpstr>
      <vt:lpstr>PowerPoint Presentation</vt:lpstr>
      <vt:lpstr>PowerPoint Presentation</vt:lpstr>
      <vt:lpstr>Other Scientific Studies</vt:lpstr>
      <vt:lpstr>To purchase a unit or for more information on 1070nm light therapy  call Marvin Berman PhD 610-940-0488 or go to quietmindfdn.org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Marvin H. Berman PhD</cp:lastModifiedBy>
  <cp:revision>37</cp:revision>
  <dcterms:created xsi:type="dcterms:W3CDTF">2019-07-02T08:50:00Z</dcterms:created>
  <dcterms:modified xsi:type="dcterms:W3CDTF">2021-06-04T19:18:09Z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C2A4FD823A6D423AB32080778841E6D8</vt:lpwstr>
  </property>
</Properties>
</file>